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2" r:id="rId1"/>
  </p:sldMasterIdLst>
  <p:sldIdLst>
    <p:sldId id="266" r:id="rId2"/>
    <p:sldId id="276" r:id="rId3"/>
    <p:sldId id="277" r:id="rId4"/>
    <p:sldId id="278" r:id="rId5"/>
    <p:sldId id="2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2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1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84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98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4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0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0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5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278742" y="1291485"/>
            <a:ext cx="8655739" cy="941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(Рособрнадзор) от 04.04.2023 № 233/552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341120" y="431340"/>
            <a:ext cx="10593357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000" b="1" i="1" dirty="0">
                <a:solidFill>
                  <a:srgbClr val="002060"/>
                </a:solidFill>
              </a:rPr>
              <a:t>Итоговое сочинение (изложение) </a:t>
            </a:r>
            <a:r>
              <a:rPr lang="ru-RU" sz="2000" b="1" i="1" u="sng" dirty="0">
                <a:solidFill>
                  <a:srgbClr val="C00000"/>
                </a:solidFill>
              </a:rPr>
              <a:t>КАК УСЛОВИЕ ДОПУСКА К ГИА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tx1"/>
                </a:solidFill>
              </a:rPr>
              <a:t>проводится для всех выпускников 11-х классов, экстернов НЕЗАВИСИМО ОТ ВЫБРАННОЙ ФОРМЫ ПРОВЕДЕНИЯ ГИА и ФОРМЫ ОБУЧЕНИЯ.</a:t>
            </a:r>
            <a:endParaRPr lang="ru-RU" sz="2000" b="1" i="1" spc="300" dirty="0">
              <a:solidFill>
                <a:schemeClr val="tx1"/>
              </a:solidFill>
            </a:endParaRPr>
          </a:p>
          <a:p>
            <a:pPr algn="just"/>
            <a:r>
              <a:rPr lang="ru-RU" sz="2000" b="1" i="1" dirty="0">
                <a:solidFill>
                  <a:schemeClr val="tx1"/>
                </a:solidFill>
              </a:rPr>
              <a:t>Итоговое изложение вправе писать выпускники 11-х классов, экстерны с ограниченными возможностями здоровья, дети-инвалиды и инвалиды.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Итоговое сочинение </a:t>
            </a:r>
            <a:r>
              <a:rPr lang="ru-RU" sz="2000" b="1" i="1" u="sng" dirty="0">
                <a:solidFill>
                  <a:srgbClr val="C00000"/>
                </a:solidFill>
              </a:rPr>
              <a:t>В ЦЕЛЯХ ИСПОЛЬЗОВАНИЯ ЕГО РЕЗУЛЬТАТОВ ПРИ ПРИЕМЕ НА ОБУЧЕНИЕ В ВУЗЫ </a:t>
            </a:r>
            <a:r>
              <a:rPr lang="ru-RU" sz="2000" b="1" i="1" dirty="0">
                <a:solidFill>
                  <a:schemeClr val="tx1"/>
                </a:solidFill>
              </a:rPr>
              <a:t>по желанию также может проводиться для выпускников прошлых лет.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71F838-86F2-6C8F-BBCB-047FA609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9" y="4424664"/>
            <a:ext cx="1023030" cy="117793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0A8E844-AFEF-006B-E735-AE91B064DAA4}"/>
              </a:ext>
            </a:extLst>
          </p:cNvPr>
          <p:cNvSpPr/>
          <p:nvPr/>
        </p:nvSpPr>
        <p:spPr>
          <a:xfrm flipV="1">
            <a:off x="3632306" y="2970466"/>
            <a:ext cx="8206313" cy="8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5602599"/>
            <a:ext cx="11174963" cy="125540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1800" b="1" i="1" u="sng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5FF8933-E9A8-B286-6C11-B1F86C49A4CF}"/>
              </a:ext>
            </a:extLst>
          </p:cNvPr>
          <p:cNvSpPr/>
          <p:nvPr/>
        </p:nvSpPr>
        <p:spPr>
          <a:xfrm flipV="1">
            <a:off x="1086239" y="6644649"/>
            <a:ext cx="8058536" cy="64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278738" y="2237511"/>
            <a:ext cx="8655740" cy="695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от 12.10.2023 № 506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CC304-CB1D-4569-A1C5-222ACC71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60" y="3806800"/>
            <a:ext cx="2119918" cy="2350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86F8C4-4239-44AF-84C9-B50D71EAD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19" y="1334363"/>
            <a:ext cx="3021215" cy="18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2267712" y="1408753"/>
            <a:ext cx="9666765" cy="1057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</a:rPr>
              <a:t>ПОРЯДКОМ ПРОВЕДЕНИЯ ГИА</a:t>
            </a:r>
            <a:r>
              <a:rPr lang="ru-RU" sz="1800" b="1" i="1" dirty="0">
                <a:solidFill>
                  <a:schemeClr val="tx1"/>
                </a:solidFill>
              </a:rPr>
              <a:t>, утвержденным приказом Министерства просвещения Российской Федерации и Федеральной службы по надзору в сфере образования и науки (Рособрнадзор) </a:t>
            </a:r>
            <a:r>
              <a:rPr lang="ru-RU" sz="1800" b="1" i="1" dirty="0">
                <a:solidFill>
                  <a:srgbClr val="002060"/>
                </a:solidFill>
              </a:rPr>
              <a:t>от 04.04.2023 № 233/552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341120" y="431340"/>
            <a:ext cx="10593357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  <a:r>
              <a:rPr lang="ru-RU" sz="2200" b="1" cap="none" dirty="0">
                <a:solidFill>
                  <a:srgbClr val="002060"/>
                </a:solidFill>
              </a:rPr>
              <a:t>регламентировано: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2326720" y="2337398"/>
            <a:ext cx="9499071" cy="1249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</a:rPr>
              <a:t>Методическими рекомендациями </a:t>
            </a:r>
            <a:r>
              <a:rPr lang="ru-RU" sz="1800" b="1" i="1" dirty="0">
                <a:solidFill>
                  <a:schemeClr val="tx1"/>
                </a:solidFill>
              </a:rPr>
              <a:t>по организации и проведению итогового сочинения (изложения) в 2023/24 учебном году, направленными письмом Федеральной службы по надзору в сфере образования и науки от </a:t>
            </a:r>
            <a:r>
              <a:rPr lang="ru-RU" sz="1800" b="1" i="1" dirty="0">
                <a:solidFill>
                  <a:srgbClr val="002060"/>
                </a:solidFill>
              </a:rPr>
              <a:t>21.09.2023 № 04-303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885F7A42-6E04-4A69-BAE3-D24A1C0A0D5A}"/>
              </a:ext>
            </a:extLst>
          </p:cNvPr>
          <p:cNvSpPr txBox="1">
            <a:spLocks/>
          </p:cNvSpPr>
          <p:nvPr/>
        </p:nvSpPr>
        <p:spPr>
          <a:xfrm>
            <a:off x="2359787" y="3729534"/>
            <a:ext cx="9607755" cy="662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</a:rPr>
              <a:t>Порядком проведения и проверки итогового сочинения (изложения) </a:t>
            </a:r>
            <a:r>
              <a:rPr lang="ru-RU" sz="1800" b="1" i="1" dirty="0">
                <a:solidFill>
                  <a:schemeClr val="tx1"/>
                </a:solidFill>
              </a:rPr>
              <a:t>в Донецкой Народной Республике в 2023/2024 учебном году, направленным письмом Министерства образования и науки Донецкой Народной Республики </a:t>
            </a:r>
            <a:r>
              <a:rPr lang="ru-RU" sz="1800" b="1" i="1" dirty="0">
                <a:solidFill>
                  <a:srgbClr val="002060"/>
                </a:solidFill>
              </a:rPr>
              <a:t>от 26.09.2023 № 4782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01DD628-DCAD-4292-A131-29715AD77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24388"/>
              </p:ext>
            </p:extLst>
          </p:nvPr>
        </p:nvGraphicFramePr>
        <p:xfrm>
          <a:off x="92075" y="1181069"/>
          <a:ext cx="2175637" cy="271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4" imgW="5705319" imgH="8172407" progId="Acrobat.Document.11">
                  <p:embed/>
                </p:oleObj>
              </mc:Choice>
              <mc:Fallback>
                <p:oleObj name="Acrobat Document" r:id="rId4" imgW="5705319" imgH="81724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1181069"/>
                        <a:ext cx="2175637" cy="2719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C3B3E0D-E618-4EE0-86CD-315477FDC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08211"/>
              </p:ext>
            </p:extLst>
          </p:nvPr>
        </p:nvGraphicFramePr>
        <p:xfrm>
          <a:off x="879341" y="3001244"/>
          <a:ext cx="1585770" cy="202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6" imgW="5667363" imgH="8020022" progId="Acrobat.Document.11">
                  <p:embed/>
                </p:oleObj>
              </mc:Choice>
              <mc:Fallback>
                <p:oleObj name="Acrobat Document" r:id="rId6" imgW="5667363" imgH="802002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9341" y="3001244"/>
                        <a:ext cx="1585770" cy="202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9F3F84A-7C0F-44A1-8216-A801C654E9E6}"/>
              </a:ext>
            </a:extLst>
          </p:cNvPr>
          <p:cNvSpPr/>
          <p:nvPr/>
        </p:nvSpPr>
        <p:spPr>
          <a:xfrm flipV="1">
            <a:off x="2595564" y="4728871"/>
            <a:ext cx="9136199" cy="684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73AACE60-A2C7-D9FD-9DBD-3FDBECA2EF2C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5081417"/>
            <a:ext cx="12127256" cy="17054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000" b="1" i="1" dirty="0">
                <a:solidFill>
                  <a:srgbClr val="C00000"/>
                </a:solidFill>
              </a:rPr>
              <a:t>Итоговое сочинение (изложение)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Донецкой Народной Республике проводится </a:t>
            </a:r>
            <a:r>
              <a:rPr lang="ru-RU" sz="2000" b="1" i="1" dirty="0">
                <a:solidFill>
                  <a:srgbClr val="002060"/>
                </a:solidFill>
              </a:rPr>
              <a:t>В ОЧНОЙ ФОРМЕ: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в образовательных организациях, в которых выпускники текущего года осваивают образовательные программы среднего общего образования;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местах проведения итогового сочинения (изложения).</a:t>
            </a:r>
            <a:endParaRPr lang="ru-RU" sz="20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8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0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3998976" y="1275085"/>
            <a:ext cx="7935501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526586" y="440614"/>
            <a:ext cx="10593357" cy="903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813510" y="1343635"/>
            <a:ext cx="8154022" cy="2972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ДО 22 НОЯБРЯ 2023 ГОДА </a:t>
            </a:r>
            <a:r>
              <a:rPr lang="ru-RU" sz="1800" b="1" i="1" dirty="0">
                <a:solidFill>
                  <a:schemeClr val="tx1"/>
                </a:solidFill>
              </a:rPr>
              <a:t>для участия в итоговом сочинении (изложении)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C00000"/>
                </a:solidFill>
              </a:rPr>
              <a:t>ВЫПУСКНИКАМ ТЕКУЩЕГО ГОДА </a:t>
            </a:r>
            <a:r>
              <a:rPr lang="ru-RU" sz="1800" b="1" i="1" dirty="0">
                <a:solidFill>
                  <a:schemeClr val="tx1"/>
                </a:solidFill>
              </a:rPr>
              <a:t>в своих школах необходимо подать: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ЗАЯВЛЕНИЕ;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СОГЛАСИЕ НА ОБРАБОТКУ ПЕРСОНАЛЬНЫХ ДАННЫХ;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Копию рекомендаций ПМПК /копию справки, подтверждающей факт установления инвалидности (для лиц с ОВЗ, детей-инвалидов и инвалидов).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2C462-40AF-42F4-8C75-E935828D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7" y="1343636"/>
            <a:ext cx="3741453" cy="2972331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D7FD02-3C4A-4AA4-9B49-7336629CC8FE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0" y="4538462"/>
            <a:ext cx="12087572" cy="2319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C00000"/>
                </a:solidFill>
              </a:rPr>
              <a:t>ВЫПУСКНИКАМ ПРОШЛЫХ ЛЕТ </a:t>
            </a:r>
            <a:r>
              <a:rPr lang="ru-RU" sz="1800" b="1" i="1" dirty="0">
                <a:solidFill>
                  <a:schemeClr val="tx1"/>
                </a:solidFill>
              </a:rPr>
              <a:t>в управления (отделы) образования городов (районов) Донецкой Народной Республики необходимо подать :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ЗАЯВЛЕНИЕ;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СОГЛАСИЕ НА ОБРАБОТКУ ПЕРСОНАЛЬНЫХ ДАННЫХ;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chemeClr val="tx1"/>
                </a:solidFill>
              </a:rPr>
              <a:t>предъявить оригиналы документов об образовании, подтверждающие освоение программ среднего общего образования.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1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37169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984666" y="1114549"/>
            <a:ext cx="10949812" cy="632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255776" y="440615"/>
            <a:ext cx="10864167" cy="63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984665" y="3130162"/>
            <a:ext cx="8688112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047996" y="2036064"/>
            <a:ext cx="8886475" cy="3020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C00000"/>
                </a:solidFill>
              </a:rPr>
              <a:t>оценка «зачет» </a:t>
            </a:r>
            <a:r>
              <a:rPr lang="ru-RU" sz="1800" b="1" i="1" dirty="0">
                <a:solidFill>
                  <a:schemeClr val="tx1"/>
                </a:solidFill>
              </a:rPr>
              <a:t>по итоговому сочинению (изложению) является одним из обязательных условий допуска выпускников средней школы к ГИА;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получившие </a:t>
            </a:r>
            <a:r>
              <a:rPr lang="ru-RU" sz="1800" b="1" i="1" dirty="0">
                <a:solidFill>
                  <a:srgbClr val="C00000"/>
                </a:solidFill>
              </a:rPr>
              <a:t>неудовлетворительный результат («незачет») </a:t>
            </a:r>
            <a:r>
              <a:rPr lang="ru-RU" sz="1800" b="1" i="1" dirty="0">
                <a:solidFill>
                  <a:schemeClr val="tx1"/>
                </a:solidFill>
              </a:rPr>
              <a:t>могут быть повторно допущены к участию в итоговом сочинении (изложении) в дополнительные сроки;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узнать результаты итогового сочинения (изложения) можно в образовательных организациях или в местах регистрации на участие в итоговом сочинении (изложении);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1"/>
                </a:solidFill>
              </a:rPr>
              <a:t> результат итогового сочинения (изложения) как допуск к ГИА действителен бессрочно.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D7FD02-3C4A-4AA4-9B49-7336629CC8FE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4538463"/>
            <a:ext cx="12087572" cy="2319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70B065-0864-4466-B0ED-ABB4D478B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8" y="1746830"/>
            <a:ext cx="2821652" cy="272099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5B8DE3-2D7C-4BBD-80BB-5837FA38C4E0}"/>
              </a:ext>
            </a:extLst>
          </p:cNvPr>
          <p:cNvSpPr/>
          <p:nvPr/>
        </p:nvSpPr>
        <p:spPr>
          <a:xfrm>
            <a:off x="32372" y="5181601"/>
            <a:ext cx="12127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entury Gothic" panose="020B0502020202020204" pitchFamily="34" charset="0"/>
              </a:rPr>
              <a:t>ПРОДОЛЖИТЕЛЬНОСТЬ ПРОВЕДЕНИЯ</a:t>
            </a:r>
            <a:r>
              <a:rPr lang="ru-RU" sz="2000" b="1" i="1" dirty="0">
                <a:solidFill>
                  <a:srgbClr val="4F82BE"/>
                </a:solidFill>
                <a:latin typeface="Century Gothic" panose="020B0502020202020204" pitchFamily="34" charset="0"/>
              </a:rPr>
              <a:t>Я: </a:t>
            </a:r>
            <a:r>
              <a:rPr lang="ru-RU" sz="2000" b="1" i="1" dirty="0">
                <a:solidFill>
                  <a:srgbClr val="C10000"/>
                </a:solidFill>
                <a:latin typeface="Century Gothic" panose="020B0502020202020204" pitchFamily="34" charset="0"/>
              </a:rPr>
              <a:t>3 ч. 55 мин.</a:t>
            </a:r>
          </a:p>
          <a:p>
            <a:r>
              <a:rPr lang="ru-RU" sz="20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для лиц с ОВЗ, детей-инвалидов, инвалидов </a:t>
            </a:r>
            <a:r>
              <a:rPr lang="ru-RU" sz="2000" b="1" i="1" dirty="0">
                <a:solidFill>
                  <a:srgbClr val="C10000"/>
                </a:solidFill>
                <a:latin typeface="Century Gothic" panose="020B0502020202020204" pitchFamily="34" charset="0"/>
              </a:rPr>
              <a:t>+ 1 ч. 30 мин.</a:t>
            </a:r>
          </a:p>
          <a:p>
            <a:r>
              <a:rPr lang="ru-RU" sz="2000" b="1" i="1" dirty="0">
                <a:solidFill>
                  <a:srgbClr val="C10000"/>
                </a:solidFill>
                <a:latin typeface="Century Gothic" panose="020B0502020202020204" pitchFamily="34" charset="0"/>
              </a:rPr>
              <a:t>В 2023/24 учебном году комплекты тем итогового сочинения будут собираться только из тех тем, которые использовались в прошлые годы.</a:t>
            </a:r>
          </a:p>
          <a:p>
            <a:r>
              <a:rPr lang="ru-RU" sz="2000" b="1" i="1" dirty="0">
                <a:latin typeface="Century Gothic" panose="020B0502020202020204" pitchFamily="34" charset="0"/>
              </a:rPr>
              <a:t>Сами темы сочинений станут известны за 15 минут до начала экзамена.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A4707A7-77BC-4AEF-942A-25BBA02C454E}"/>
              </a:ext>
            </a:extLst>
          </p:cNvPr>
          <p:cNvSpPr txBox="1">
            <a:spLocks/>
          </p:cNvSpPr>
          <p:nvPr/>
        </p:nvSpPr>
        <p:spPr>
          <a:xfrm rot="10800000" flipV="1">
            <a:off x="865631" y="1225297"/>
            <a:ext cx="11406711" cy="485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spcBef>
                <a:spcPts val="0"/>
              </a:spcBef>
            </a:pPr>
            <a:r>
              <a:rPr lang="ru-RU" sz="1800" b="1" i="1" cap="none" spc="300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РЕЗУЛЬТАТОМ ИТОГОВОГО СОЧИНЕНИЯ (ИЗЛОЖЕНИЯ) </a:t>
            </a:r>
          </a:p>
          <a:p>
            <a:pPr lvl="0" algn="ctr">
              <a:spcBef>
                <a:spcPts val="0"/>
              </a:spcBef>
            </a:pPr>
            <a:r>
              <a:rPr lang="ru-RU" sz="1800" b="1" i="1" cap="none" spc="300" dirty="0">
                <a:ln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ЯВЛЯЕТСЯ «ЗАЧЕТ» ИЛИ «НЕЗАЧЕТ»:</a:t>
            </a:r>
          </a:p>
        </p:txBody>
      </p:sp>
    </p:spTree>
    <p:extLst>
      <p:ext uri="{BB962C8B-B14F-4D97-AF65-F5344CB8AC3E}">
        <p14:creationId xmlns:p14="http://schemas.microsoft.com/office/powerpoint/2010/main" val="295574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A27C4-D6FC-9CD1-B38A-DA630481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30"/>
          <a:stretch/>
        </p:blipFill>
        <p:spPr>
          <a:xfrm>
            <a:off x="0" y="37169"/>
            <a:ext cx="12192000" cy="119123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E106DDE-C7A4-7C92-251E-AAFB17657AD1}"/>
              </a:ext>
            </a:extLst>
          </p:cNvPr>
          <p:cNvSpPr txBox="1">
            <a:spLocks/>
          </p:cNvSpPr>
          <p:nvPr/>
        </p:nvSpPr>
        <p:spPr>
          <a:xfrm>
            <a:off x="257523" y="1353311"/>
            <a:ext cx="11676955" cy="5388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B38E566-9C8C-1ACD-1141-2CD448D6B25C}"/>
              </a:ext>
            </a:extLst>
          </p:cNvPr>
          <p:cNvSpPr txBox="1">
            <a:spLocks/>
          </p:cNvSpPr>
          <p:nvPr/>
        </p:nvSpPr>
        <p:spPr>
          <a:xfrm>
            <a:off x="1255776" y="440615"/>
            <a:ext cx="10864167" cy="632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</a:rPr>
              <a:t>проведение </a:t>
            </a:r>
            <a:r>
              <a:rPr lang="ru-RU" sz="2600" b="1" dirty="0">
                <a:solidFill>
                  <a:srgbClr val="C00000"/>
                </a:solidFill>
              </a:rPr>
              <a:t>Итогового сочинения (Изложения)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</a:rPr>
              <a:t>В Донецкой Народной Республике в 2023/24 учебном году 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E4AE908C-6618-6330-3D34-D8DEA2833D83}"/>
              </a:ext>
            </a:extLst>
          </p:cNvPr>
          <p:cNvSpPr txBox="1">
            <a:spLocks/>
          </p:cNvSpPr>
          <p:nvPr/>
        </p:nvSpPr>
        <p:spPr>
          <a:xfrm rot="10800000" flipV="1">
            <a:off x="5876542" y="3130162"/>
            <a:ext cx="5487000" cy="361201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47C7E2A0-F789-40DE-A554-DE206226772B}"/>
              </a:ext>
            </a:extLst>
          </p:cNvPr>
          <p:cNvSpPr txBox="1">
            <a:spLocks/>
          </p:cNvSpPr>
          <p:nvPr/>
        </p:nvSpPr>
        <p:spPr>
          <a:xfrm rot="10800000" flipV="1">
            <a:off x="3145534" y="1788482"/>
            <a:ext cx="8788943" cy="3268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5A75F0BB-9115-41BF-BFAD-CF4D4ECEF1A1}"/>
              </a:ext>
            </a:extLst>
          </p:cNvPr>
          <p:cNvSpPr txBox="1">
            <a:spLocks/>
          </p:cNvSpPr>
          <p:nvPr/>
        </p:nvSpPr>
        <p:spPr>
          <a:xfrm rot="10800000" flipV="1">
            <a:off x="32372" y="4544081"/>
            <a:ext cx="12087571" cy="2198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D7FD02-3C4A-4AA4-9B49-7336629CC8FE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4538463"/>
            <a:ext cx="12087572" cy="2319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47095A-A13D-43C9-9829-F8F3667F8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53309"/>
            <a:ext cx="5922205" cy="5504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4054BA-5758-403A-9EFC-42A5CA7A66D6}"/>
              </a:ext>
            </a:extLst>
          </p:cNvPr>
          <p:cNvSpPr/>
          <p:nvPr/>
        </p:nvSpPr>
        <p:spPr>
          <a:xfrm>
            <a:off x="5876542" y="1353309"/>
            <a:ext cx="631545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Во время проведения итогового сочинения (изложения)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</a:rPr>
              <a:t> на рабочем столе участников итогового сочинения (изложения) помимо </a:t>
            </a: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бланка регистрации 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</a:rPr>
              <a:t>и </a:t>
            </a: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бланков записи</a:t>
            </a:r>
            <a:r>
              <a:rPr lang="ru-RU" i="1" dirty="0">
                <a:latin typeface="Century Gothic" panose="020B0502020202020204" pitchFamily="34" charset="0"/>
                <a:ea typeface="Calibri" panose="020F0502020204030204" pitchFamily="34" charset="0"/>
              </a:rPr>
              <a:t> находятся:</a:t>
            </a:r>
          </a:p>
          <a:p>
            <a:pPr indent="540385" algn="just">
              <a:spcAft>
                <a:spcPts val="0"/>
              </a:spcAft>
            </a:pPr>
            <a:endParaRPr lang="ru-RU" i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ручка (гелевая или капиллярная с чернилами черного цвета);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документ, удостоверяющий личность;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орфографический словарь для участников итогового сочинения (орфографический и толковый словари для участников итогового изложения), выданный по месту проведения итогового сочинения (изложения);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черновики, выданные по месту проведения итогового сочинения (изложения);</a:t>
            </a:r>
          </a:p>
          <a:p>
            <a:pPr indent="540385" algn="just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лекарства и питание (при необходимости);</a:t>
            </a:r>
          </a:p>
          <a:p>
            <a:r>
              <a:rPr lang="ru-RU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•	специальные технические средства (для лиц с ОВЗ, детей-инвалидов, инвалидов)</a:t>
            </a:r>
          </a:p>
          <a:p>
            <a:endParaRPr lang="ru-RU" sz="1600" i="1" dirty="0">
              <a:latin typeface="Century Gothic" panose="020B0502020202020204" pitchFamily="34" charset="0"/>
            </a:endParaRPr>
          </a:p>
          <a:p>
            <a:endParaRPr lang="ru-RU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2404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944</TotalTime>
  <Words>660</Words>
  <Application>Microsoft Office PowerPoint</Application>
  <PresentationFormat>Широкоэкранный</PresentationFormat>
  <Paragraphs>53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 3</vt:lpstr>
      <vt:lpstr>Сектор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правовые акты</dc:title>
  <dc:creator>Роман Е. Шевченко</dc:creator>
  <cp:lastModifiedBy>.</cp:lastModifiedBy>
  <cp:revision>107</cp:revision>
  <dcterms:created xsi:type="dcterms:W3CDTF">2023-04-04T13:37:55Z</dcterms:created>
  <dcterms:modified xsi:type="dcterms:W3CDTF">2023-10-22T13:03:50Z</dcterms:modified>
</cp:coreProperties>
</file>