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1073" r:id="rId2"/>
    <p:sldId id="1116" r:id="rId3"/>
    <p:sldId id="1118" r:id="rId4"/>
    <p:sldId id="1107" r:id="rId5"/>
    <p:sldId id="1109" r:id="rId6"/>
  </p:sldIdLst>
  <p:sldSz cx="12192000" cy="6858000"/>
  <p:notesSz cx="6858000" cy="9144000"/>
  <p:embeddedFontLst>
    <p:embeddedFont>
      <p:font typeface="Arial Black" panose="020B0A04020102020204" pitchFamily="34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swald" panose="00000500000000000000" pitchFamily="2" charset="-52"/>
      <p:regular r:id="rId14"/>
      <p:bold r:id="rId15"/>
    </p:embeddedFont>
    <p:embeddedFont>
      <p:font typeface="Oswald Light" panose="00000400000000000000" pitchFamily="2" charset="-52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908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8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88433" autoAdjust="0"/>
  </p:normalViewPr>
  <p:slideViewPr>
    <p:cSldViewPr snapToGrid="0">
      <p:cViewPr varScale="1">
        <p:scale>
          <a:sx n="65" d="100"/>
          <a:sy n="65" d="100"/>
        </p:scale>
        <p:origin x="48" y="66"/>
      </p:cViewPr>
      <p:guideLst>
        <p:guide pos="3908"/>
        <p:guide orient="horz" pos="2160"/>
        <p:guide pos="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8637"/>
    </p:cViewPr>
  </p:sorterViewPr>
  <p:notesViewPr>
    <p:cSldViewPr snapToGrid="0">
      <p:cViewPr varScale="1">
        <p:scale>
          <a:sx n="85" d="100"/>
          <a:sy n="85" d="100"/>
        </p:scale>
        <p:origin x="284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7884FD4-2731-43B1-B5F5-5A6FEADAD6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A76E0F-6665-4EB9-8015-9D6D3142D4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20688-7344-4F47-AB68-1D7A3B4D7138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9EEECC-6EC5-4916-8FEA-8D2BEFBBE9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4AD1FE-98F3-4DC9-BC58-532D6E3AFB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9D0CC-DC0D-42D6-9260-7CC98666C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7678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A4FD9-D78B-4876-9972-93EA0CCC1D59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2D108-47F5-4EC9-9B7D-E61A2219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7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Заменить комфортно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59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63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63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337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7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4">
            <a:extLst>
              <a:ext uri="{FF2B5EF4-FFF2-40B4-BE49-F238E27FC236}">
                <a16:creationId xmlns:a16="http://schemas.microsoft.com/office/drawing/2014/main" id="{DD50784A-8247-4CFA-B5AE-62C819356E14}"/>
              </a:ext>
            </a:extLst>
          </p:cNvPr>
          <p:cNvSpPr/>
          <p:nvPr userDrawn="1"/>
        </p:nvSpPr>
        <p:spPr>
          <a:xfrm rot="5400000">
            <a:off x="7804307" y="-95855"/>
            <a:ext cx="4290312" cy="4482023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2" name="Полилиния 34">
            <a:extLst>
              <a:ext uri="{FF2B5EF4-FFF2-40B4-BE49-F238E27FC236}">
                <a16:creationId xmlns:a16="http://schemas.microsoft.com/office/drawing/2014/main" id="{E168CA1A-1B07-4388-8AF5-C69136B3CD21}"/>
              </a:ext>
            </a:extLst>
          </p:cNvPr>
          <p:cNvSpPr/>
          <p:nvPr userDrawn="1"/>
        </p:nvSpPr>
        <p:spPr>
          <a:xfrm flipH="1">
            <a:off x="-1" y="2162941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80D8C2-7AAF-4FA0-957A-2948D4330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13" y="1103507"/>
            <a:ext cx="6771723" cy="718151"/>
          </a:xfrm>
          <a:prstGeom prst="rect">
            <a:avLst/>
          </a:prstGeom>
        </p:spPr>
      </p:pic>
      <p:sp>
        <p:nvSpPr>
          <p:cNvPr id="9" name="Рисунок 8">
            <a:extLst>
              <a:ext uri="{FF2B5EF4-FFF2-40B4-BE49-F238E27FC236}">
                <a16:creationId xmlns:a16="http://schemas.microsoft.com/office/drawing/2014/main" id="{AB06AE15-2EAA-4D77-AFC1-56323DCF10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8269" y="1800227"/>
            <a:ext cx="6731183" cy="3954271"/>
          </a:xfrm>
          <a:prstGeom prst="roundRect">
            <a:avLst>
              <a:gd name="adj" fmla="val 28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76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5" y="6301368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1" y="322671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00C66AF-DF16-4FDB-932D-36F9CD11C4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9651" y="79882"/>
            <a:ext cx="1833168" cy="9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37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74">
            <a:extLst>
              <a:ext uri="{FF2B5EF4-FFF2-40B4-BE49-F238E27FC236}">
                <a16:creationId xmlns:a16="http://schemas.microsoft.com/office/drawing/2014/main" id="{C4DFF94C-E145-478A-8203-B269E81912C7}"/>
              </a:ext>
            </a:extLst>
          </p:cNvPr>
          <p:cNvSpPr/>
          <p:nvPr userDrawn="1"/>
        </p:nvSpPr>
        <p:spPr>
          <a:xfrm>
            <a:off x="-4624346" y="-1321300"/>
            <a:ext cx="10207543" cy="10207538"/>
          </a:xfrm>
          <a:prstGeom prst="ellipse">
            <a:avLst/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 err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5" y="6301368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1" y="337157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A2B306E-0650-4283-89A9-0E227DF5C6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9468" y="953952"/>
            <a:ext cx="9148043" cy="6076437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E443D3-C989-420C-939B-BB36148DB9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631" y="1966915"/>
            <a:ext cx="5941219" cy="3550443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5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id="{4757B6DF-076E-361C-332D-A0EB864637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808196" y="-1577499"/>
            <a:ext cx="10012999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5" y="6301368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489" y="337156"/>
            <a:ext cx="422251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42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74">
            <a:extLst>
              <a:ext uri="{FF2B5EF4-FFF2-40B4-BE49-F238E27FC236}">
                <a16:creationId xmlns:a16="http://schemas.microsoft.com/office/drawing/2014/main" id="{C4DFF94C-E145-478A-8203-B269E81912C7}"/>
              </a:ext>
            </a:extLst>
          </p:cNvPr>
          <p:cNvSpPr/>
          <p:nvPr userDrawn="1"/>
        </p:nvSpPr>
        <p:spPr>
          <a:xfrm>
            <a:off x="5751039" y="-1321300"/>
            <a:ext cx="10207543" cy="10207538"/>
          </a:xfrm>
          <a:prstGeom prst="ellipse">
            <a:avLst/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 err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5" y="6301368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1" y="337157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A2B306E-0650-4283-89A9-0E227DF5C6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557" y="953952"/>
            <a:ext cx="9148043" cy="6076437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E443D3-C989-420C-939B-BB36148DB9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0656" y="1966915"/>
            <a:ext cx="5941219" cy="3550443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2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id="{6D9ED8E7-9D83-A48E-E146-0DD50B3F2F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16699" y="-1577499"/>
            <a:ext cx="10012999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5" y="6301368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1" y="337155"/>
            <a:ext cx="407513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9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136B3A4F-4D8A-40B4-95C9-5200B96EE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217" y="-522"/>
            <a:ext cx="12192000" cy="360679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5" y="6301368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5144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3634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255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5" y="6301368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2BC11CD-18BC-40A5-9A7C-35E852AE3B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9651" y="79882"/>
            <a:ext cx="1833168" cy="9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1" y="340564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7093EDD3-4480-4049-A82A-D4049AC311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1383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FC1E6A4A-E2C0-4D63-BE71-37308DE756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6863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94FFDAA4-2EF4-4DE6-9E1D-73216D1651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12344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0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Рисунок 82">
            <a:extLst>
              <a:ext uri="{FF2B5EF4-FFF2-40B4-BE49-F238E27FC236}">
                <a16:creationId xmlns:a16="http://schemas.microsoft.com/office/drawing/2014/main" id="{1E60C6E6-E49D-4E31-82A2-A999DF68C8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86714" y="4576765"/>
            <a:ext cx="3110591" cy="2333625"/>
          </a:xfrm>
          <a:prstGeom prst="roundRect">
            <a:avLst>
              <a:gd name="adj" fmla="val 1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4"/>
            <a:ext cx="11409879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75E5B588-7114-4246-AAB0-258581938D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384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81" name="Рисунок 73">
            <a:extLst>
              <a:ext uri="{FF2B5EF4-FFF2-40B4-BE49-F238E27FC236}">
                <a16:creationId xmlns:a16="http://schemas.microsoft.com/office/drawing/2014/main" id="{F818671B-5820-427D-AF49-A5299E9923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2388" y="3607594"/>
            <a:ext cx="4557712" cy="284559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83" name="Рисунок 82">
            <a:extLst>
              <a:ext uri="{FF2B5EF4-FFF2-40B4-BE49-F238E27FC236}">
                <a16:creationId xmlns:a16="http://schemas.microsoft.com/office/drawing/2014/main" id="{8D781D7D-BA30-4009-B3C4-207BBDFD0A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78843" y="4341205"/>
            <a:ext cx="2321595" cy="3102585"/>
          </a:xfrm>
          <a:prstGeom prst="roundRect">
            <a:avLst>
              <a:gd name="adj" fmla="val 1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4"/>
            <a:ext cx="11409879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75E5B588-7114-4246-AAB0-258581938D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384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D5E299-FA48-80FC-2F7B-26944CEDFA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89502" y="3537087"/>
            <a:ext cx="10012999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6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4"/>
            <a:ext cx="11409879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970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4">
            <a:extLst>
              <a:ext uri="{FF2B5EF4-FFF2-40B4-BE49-F238E27FC236}">
                <a16:creationId xmlns:a16="http://schemas.microsoft.com/office/drawing/2014/main" id="{DD50784A-8247-4CFA-B5AE-62C819356E14}"/>
              </a:ext>
            </a:extLst>
          </p:cNvPr>
          <p:cNvSpPr/>
          <p:nvPr userDrawn="1"/>
        </p:nvSpPr>
        <p:spPr>
          <a:xfrm rot="5400000">
            <a:off x="7804307" y="-95855"/>
            <a:ext cx="4290312" cy="4482023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2" name="Полилиния 34">
            <a:extLst>
              <a:ext uri="{FF2B5EF4-FFF2-40B4-BE49-F238E27FC236}">
                <a16:creationId xmlns:a16="http://schemas.microsoft.com/office/drawing/2014/main" id="{E168CA1A-1B07-4388-8AF5-C69136B3CD21}"/>
              </a:ext>
            </a:extLst>
          </p:cNvPr>
          <p:cNvSpPr/>
          <p:nvPr userDrawn="1"/>
        </p:nvSpPr>
        <p:spPr>
          <a:xfrm flipH="1">
            <a:off x="-1" y="2162941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36E499-E3F2-1B38-C3B5-5E3901F910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368357" y="-1577499"/>
            <a:ext cx="10012999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36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17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>
            <a:extLst>
              <a:ext uri="{FF2B5EF4-FFF2-40B4-BE49-F238E27FC236}">
                <a16:creationId xmlns:a16="http://schemas.microsoft.com/office/drawing/2014/main" id="{4B6D3DEB-7D50-4F8B-A4EB-8B8DACAA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1" y="340564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F0B8FE2C-96E3-444B-9949-E1D53543D75F}"/>
              </a:ext>
            </a:extLst>
          </p:cNvPr>
          <p:cNvSpPr txBox="1">
            <a:spLocks/>
          </p:cNvSpPr>
          <p:nvPr userDrawn="1"/>
        </p:nvSpPr>
        <p:spPr>
          <a:xfrm>
            <a:off x="348005" y="6301368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/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/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2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4">
            <a:extLst>
              <a:ext uri="{FF2B5EF4-FFF2-40B4-BE49-F238E27FC236}">
                <a16:creationId xmlns:a16="http://schemas.microsoft.com/office/drawing/2014/main" id="{58A60FB7-5C04-64C3-CE5A-22E3CCDD544E}"/>
              </a:ext>
            </a:extLst>
          </p:cNvPr>
          <p:cNvSpPr/>
          <p:nvPr userDrawn="1"/>
        </p:nvSpPr>
        <p:spPr>
          <a:xfrm rot="5400000">
            <a:off x="7804307" y="-95855"/>
            <a:ext cx="4290312" cy="4482023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3" name="Полилиния 34">
            <a:extLst>
              <a:ext uri="{FF2B5EF4-FFF2-40B4-BE49-F238E27FC236}">
                <a16:creationId xmlns:a16="http://schemas.microsoft.com/office/drawing/2014/main" id="{0CD00261-F199-D622-8EBA-8B280205C8F5}"/>
              </a:ext>
            </a:extLst>
          </p:cNvPr>
          <p:cNvSpPr/>
          <p:nvPr userDrawn="1"/>
        </p:nvSpPr>
        <p:spPr>
          <a:xfrm flipH="1">
            <a:off x="-1" y="2162941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3264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5" y="6301368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2BC11CD-18BC-40A5-9A7C-35E852AE3B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9651" y="79882"/>
            <a:ext cx="1833168" cy="9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1" y="321108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23" name="Рисунок 18">
            <a:extLst>
              <a:ext uri="{FF2B5EF4-FFF2-40B4-BE49-F238E27FC236}">
                <a16:creationId xmlns:a16="http://schemas.microsoft.com/office/drawing/2014/main" id="{0EE28773-79A8-4AB3-91D2-1F9A1FB5F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2389238"/>
            <a:ext cx="1917975" cy="245394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4" name="Рисунок 18">
            <a:extLst>
              <a:ext uri="{FF2B5EF4-FFF2-40B4-BE49-F238E27FC236}">
                <a16:creationId xmlns:a16="http://schemas.microsoft.com/office/drawing/2014/main" id="{4C715CF0-7A52-4ABA-8699-CA2F04E82A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24889" y="1187120"/>
            <a:ext cx="1836003" cy="156863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5" name="Рисунок 18">
            <a:extLst>
              <a:ext uri="{FF2B5EF4-FFF2-40B4-BE49-F238E27FC236}">
                <a16:creationId xmlns:a16="http://schemas.microsoft.com/office/drawing/2014/main" id="{94B18A68-98C1-4A6B-A32E-8FBD12F11E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24889" y="4154368"/>
            <a:ext cx="1836003" cy="167945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6" name="Рисунок 18">
            <a:extLst>
              <a:ext uri="{FF2B5EF4-FFF2-40B4-BE49-F238E27FC236}">
                <a16:creationId xmlns:a16="http://schemas.microsoft.com/office/drawing/2014/main" id="{122664B7-6C22-4693-A486-A386135C0A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92455" y="2505555"/>
            <a:ext cx="2250364" cy="184689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5" y="6301368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8"/>
            <a:ext cx="11409879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6" name="Рисунок 73">
            <a:extLst>
              <a:ext uri="{FF2B5EF4-FFF2-40B4-BE49-F238E27FC236}">
                <a16:creationId xmlns:a16="http://schemas.microsoft.com/office/drawing/2014/main" id="{70087263-42A7-4590-BAC8-05B3B56A91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13736" y="1952627"/>
            <a:ext cx="5858827" cy="367426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71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5" y="6301368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8"/>
            <a:ext cx="11409879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6" name="Рисунок 73">
            <a:extLst>
              <a:ext uri="{FF2B5EF4-FFF2-40B4-BE49-F238E27FC236}">
                <a16:creationId xmlns:a16="http://schemas.microsoft.com/office/drawing/2014/main" id="{70087263-42A7-4590-BAC8-05B3B56A91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144" y="1666815"/>
            <a:ext cx="5867669" cy="367426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46A411-C217-426B-8DFC-6926599D0F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455" y="1155244"/>
            <a:ext cx="3574720" cy="357472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lang="ru-RU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30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1" y="321108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6" name="Rectangle 193">
            <a:extLst>
              <a:ext uri="{FF2B5EF4-FFF2-40B4-BE49-F238E27FC236}">
                <a16:creationId xmlns:a16="http://schemas.microsoft.com/office/drawing/2014/main" id="{4A1744A1-E9BA-46DB-AE1E-F9901F701D85}"/>
              </a:ext>
            </a:extLst>
          </p:cNvPr>
          <p:cNvSpPr/>
          <p:nvPr userDrawn="1"/>
        </p:nvSpPr>
        <p:spPr>
          <a:xfrm>
            <a:off x="5951197" y="-47517"/>
            <a:ext cx="6299200" cy="6953034"/>
          </a:xfrm>
          <a:custGeom>
            <a:avLst/>
            <a:gdLst>
              <a:gd name="connsiteX0" fmla="*/ 719382 w 6616700"/>
              <a:gd name="connsiteY0" fmla="*/ 0 h 4316203"/>
              <a:gd name="connsiteX1" fmla="*/ 5897318 w 6616700"/>
              <a:gd name="connsiteY1" fmla="*/ 0 h 4316203"/>
              <a:gd name="connsiteX2" fmla="*/ 6616700 w 6616700"/>
              <a:gd name="connsiteY2" fmla="*/ 719382 h 4316203"/>
              <a:gd name="connsiteX3" fmla="*/ 6616700 w 6616700"/>
              <a:gd name="connsiteY3" fmla="*/ 4316203 h 4316203"/>
              <a:gd name="connsiteX4" fmla="*/ 6616700 w 6616700"/>
              <a:gd name="connsiteY4" fmla="*/ 4316203 h 4316203"/>
              <a:gd name="connsiteX5" fmla="*/ 0 w 6616700"/>
              <a:gd name="connsiteY5" fmla="*/ 4316203 h 4316203"/>
              <a:gd name="connsiteX6" fmla="*/ 0 w 6616700"/>
              <a:gd name="connsiteY6" fmla="*/ 4316203 h 4316203"/>
              <a:gd name="connsiteX7" fmla="*/ 0 w 6616700"/>
              <a:gd name="connsiteY7" fmla="*/ 719382 h 4316203"/>
              <a:gd name="connsiteX8" fmla="*/ 719382 w 6616700"/>
              <a:gd name="connsiteY8" fmla="*/ 0 h 43162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0 w 6688382"/>
              <a:gd name="connsiteY7" fmla="*/ 4300782 h 7897603"/>
              <a:gd name="connsiteX8" fmla="*/ 6688382 w 6688382"/>
              <a:gd name="connsiteY8" fmla="*/ 0 h 78976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4940300 w 6688382"/>
              <a:gd name="connsiteY7" fmla="*/ 3564182 h 7897603"/>
              <a:gd name="connsiteX8" fmla="*/ 6688382 w 6688382"/>
              <a:gd name="connsiteY8" fmla="*/ 0 h 78976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4102100 w 6688382"/>
              <a:gd name="connsiteY7" fmla="*/ 3805482 h 7897603"/>
              <a:gd name="connsiteX8" fmla="*/ 6688382 w 6688382"/>
              <a:gd name="connsiteY8" fmla="*/ 0 h 7897603"/>
              <a:gd name="connsiteX0" fmla="*/ 5964482 w 6616700"/>
              <a:gd name="connsiteY0" fmla="*/ 0 h 7923003"/>
              <a:gd name="connsiteX1" fmla="*/ 5897318 w 6616700"/>
              <a:gd name="connsiteY1" fmla="*/ 3606800 h 7923003"/>
              <a:gd name="connsiteX2" fmla="*/ 6616700 w 6616700"/>
              <a:gd name="connsiteY2" fmla="*/ 4326182 h 7923003"/>
              <a:gd name="connsiteX3" fmla="*/ 6616700 w 6616700"/>
              <a:gd name="connsiteY3" fmla="*/ 7923003 h 7923003"/>
              <a:gd name="connsiteX4" fmla="*/ 6616700 w 6616700"/>
              <a:gd name="connsiteY4" fmla="*/ 7923003 h 7923003"/>
              <a:gd name="connsiteX5" fmla="*/ 0 w 6616700"/>
              <a:gd name="connsiteY5" fmla="*/ 7923003 h 7923003"/>
              <a:gd name="connsiteX6" fmla="*/ 0 w 6616700"/>
              <a:gd name="connsiteY6" fmla="*/ 7923003 h 7923003"/>
              <a:gd name="connsiteX7" fmla="*/ 4102100 w 6616700"/>
              <a:gd name="connsiteY7" fmla="*/ 3830882 h 7923003"/>
              <a:gd name="connsiteX8" fmla="*/ 5964482 w 6616700"/>
              <a:gd name="connsiteY8" fmla="*/ 0 h 7923003"/>
              <a:gd name="connsiteX0" fmla="*/ 5964482 w 6621218"/>
              <a:gd name="connsiteY0" fmla="*/ 0 h 7923003"/>
              <a:gd name="connsiteX1" fmla="*/ 6621218 w 6621218"/>
              <a:gd name="connsiteY1" fmla="*/ 0 h 7923003"/>
              <a:gd name="connsiteX2" fmla="*/ 6616700 w 6621218"/>
              <a:gd name="connsiteY2" fmla="*/ 4326182 h 7923003"/>
              <a:gd name="connsiteX3" fmla="*/ 6616700 w 6621218"/>
              <a:gd name="connsiteY3" fmla="*/ 7923003 h 7923003"/>
              <a:gd name="connsiteX4" fmla="*/ 6616700 w 6621218"/>
              <a:gd name="connsiteY4" fmla="*/ 7923003 h 7923003"/>
              <a:gd name="connsiteX5" fmla="*/ 0 w 6621218"/>
              <a:gd name="connsiteY5" fmla="*/ 7923003 h 7923003"/>
              <a:gd name="connsiteX6" fmla="*/ 0 w 6621218"/>
              <a:gd name="connsiteY6" fmla="*/ 7923003 h 7923003"/>
              <a:gd name="connsiteX7" fmla="*/ 4102100 w 6621218"/>
              <a:gd name="connsiteY7" fmla="*/ 3830882 h 7923003"/>
              <a:gd name="connsiteX8" fmla="*/ 5964482 w 6621218"/>
              <a:gd name="connsiteY8" fmla="*/ 0 h 7923003"/>
              <a:gd name="connsiteX0" fmla="*/ 6046594 w 6621218"/>
              <a:gd name="connsiteY0" fmla="*/ 0 h 8070634"/>
              <a:gd name="connsiteX1" fmla="*/ 6621218 w 6621218"/>
              <a:gd name="connsiteY1" fmla="*/ 147631 h 8070634"/>
              <a:gd name="connsiteX2" fmla="*/ 6616700 w 6621218"/>
              <a:gd name="connsiteY2" fmla="*/ 4473813 h 8070634"/>
              <a:gd name="connsiteX3" fmla="*/ 6616700 w 6621218"/>
              <a:gd name="connsiteY3" fmla="*/ 8070634 h 8070634"/>
              <a:gd name="connsiteX4" fmla="*/ 6616700 w 6621218"/>
              <a:gd name="connsiteY4" fmla="*/ 8070634 h 8070634"/>
              <a:gd name="connsiteX5" fmla="*/ 0 w 6621218"/>
              <a:gd name="connsiteY5" fmla="*/ 8070634 h 8070634"/>
              <a:gd name="connsiteX6" fmla="*/ 0 w 6621218"/>
              <a:gd name="connsiteY6" fmla="*/ 8070634 h 8070634"/>
              <a:gd name="connsiteX7" fmla="*/ 4102100 w 6621218"/>
              <a:gd name="connsiteY7" fmla="*/ 3978513 h 8070634"/>
              <a:gd name="connsiteX8" fmla="*/ 6046594 w 6621218"/>
              <a:gd name="connsiteY8" fmla="*/ 0 h 8070634"/>
              <a:gd name="connsiteX0" fmla="*/ 6046594 w 6668894"/>
              <a:gd name="connsiteY0" fmla="*/ 0 h 8070634"/>
              <a:gd name="connsiteX1" fmla="*/ 6668894 w 6668894"/>
              <a:gd name="connsiteY1" fmla="*/ 76200 h 8070634"/>
              <a:gd name="connsiteX2" fmla="*/ 6616700 w 6668894"/>
              <a:gd name="connsiteY2" fmla="*/ 4473813 h 8070634"/>
              <a:gd name="connsiteX3" fmla="*/ 6616700 w 6668894"/>
              <a:gd name="connsiteY3" fmla="*/ 8070634 h 8070634"/>
              <a:gd name="connsiteX4" fmla="*/ 6616700 w 6668894"/>
              <a:gd name="connsiteY4" fmla="*/ 8070634 h 8070634"/>
              <a:gd name="connsiteX5" fmla="*/ 0 w 6668894"/>
              <a:gd name="connsiteY5" fmla="*/ 8070634 h 8070634"/>
              <a:gd name="connsiteX6" fmla="*/ 0 w 6668894"/>
              <a:gd name="connsiteY6" fmla="*/ 8070634 h 8070634"/>
              <a:gd name="connsiteX7" fmla="*/ 4102100 w 6668894"/>
              <a:gd name="connsiteY7" fmla="*/ 3978513 h 8070634"/>
              <a:gd name="connsiteX8" fmla="*/ 6046594 w 66688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858000 w 6910194"/>
              <a:gd name="connsiteY4" fmla="*/ 8070634 h 8070634"/>
              <a:gd name="connsiteX5" fmla="*/ 241300 w 6910194"/>
              <a:gd name="connsiteY5" fmla="*/ 80706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858000 w 6910194"/>
              <a:gd name="connsiteY4" fmla="*/ 8070634 h 8070634"/>
              <a:gd name="connsiteX5" fmla="*/ 1714500 w 6910194"/>
              <a:gd name="connsiteY5" fmla="*/ 69530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375400 w 6910194"/>
              <a:gd name="connsiteY4" fmla="*/ 5365534 h 8070634"/>
              <a:gd name="connsiteX5" fmla="*/ 1714500 w 6910194"/>
              <a:gd name="connsiteY5" fmla="*/ 69530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83400 w 6910194"/>
              <a:gd name="connsiteY3" fmla="*/ 6343434 h 8007134"/>
              <a:gd name="connsiteX4" fmla="*/ 6375400 w 6910194"/>
              <a:gd name="connsiteY4" fmla="*/ 5365534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6375400 w 6910194"/>
              <a:gd name="connsiteY4" fmla="*/ 5365534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5563994 w 6910194"/>
              <a:gd name="connsiteY4" fmla="*/ 6985000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5563994 w 6910194"/>
              <a:gd name="connsiteY4" fmla="*/ 6985000 h 8007134"/>
              <a:gd name="connsiteX5" fmla="*/ 1626994 w 6910194"/>
              <a:gd name="connsiteY5" fmla="*/ 6997700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148194 w 6910194"/>
              <a:gd name="connsiteY0" fmla="*/ 50800 h 7930934"/>
              <a:gd name="connsiteX1" fmla="*/ 6910194 w 6910194"/>
              <a:gd name="connsiteY1" fmla="*/ 0 h 7930934"/>
              <a:gd name="connsiteX2" fmla="*/ 6858000 w 6910194"/>
              <a:gd name="connsiteY2" fmla="*/ 4397613 h 7930934"/>
              <a:gd name="connsiteX3" fmla="*/ 6819900 w 6910194"/>
              <a:gd name="connsiteY3" fmla="*/ 6914934 h 7930934"/>
              <a:gd name="connsiteX4" fmla="*/ 5563994 w 6910194"/>
              <a:gd name="connsiteY4" fmla="*/ 6908800 h 7930934"/>
              <a:gd name="connsiteX5" fmla="*/ 1626994 w 6910194"/>
              <a:gd name="connsiteY5" fmla="*/ 6921500 h 7930934"/>
              <a:gd name="connsiteX6" fmla="*/ 0 w 6910194"/>
              <a:gd name="connsiteY6" fmla="*/ 7930934 h 7930934"/>
              <a:gd name="connsiteX7" fmla="*/ 4343400 w 6910194"/>
              <a:gd name="connsiteY7" fmla="*/ 3902313 h 7930934"/>
              <a:gd name="connsiteX8" fmla="*/ 6148194 w 6910194"/>
              <a:gd name="connsiteY8" fmla="*/ 50800 h 7930934"/>
              <a:gd name="connsiteX0" fmla="*/ 6173594 w 6910194"/>
              <a:gd name="connsiteY0" fmla="*/ 76200 h 7930934"/>
              <a:gd name="connsiteX1" fmla="*/ 6910194 w 6910194"/>
              <a:gd name="connsiteY1" fmla="*/ 0 h 7930934"/>
              <a:gd name="connsiteX2" fmla="*/ 6858000 w 6910194"/>
              <a:gd name="connsiteY2" fmla="*/ 4397613 h 7930934"/>
              <a:gd name="connsiteX3" fmla="*/ 6819900 w 6910194"/>
              <a:gd name="connsiteY3" fmla="*/ 6914934 h 7930934"/>
              <a:gd name="connsiteX4" fmla="*/ 5563994 w 6910194"/>
              <a:gd name="connsiteY4" fmla="*/ 6908800 h 7930934"/>
              <a:gd name="connsiteX5" fmla="*/ 1626994 w 6910194"/>
              <a:gd name="connsiteY5" fmla="*/ 6921500 h 7930934"/>
              <a:gd name="connsiteX6" fmla="*/ 0 w 6910194"/>
              <a:gd name="connsiteY6" fmla="*/ 7930934 h 7930934"/>
              <a:gd name="connsiteX7" fmla="*/ 4343400 w 6910194"/>
              <a:gd name="connsiteY7" fmla="*/ 3902313 h 7930934"/>
              <a:gd name="connsiteX8" fmla="*/ 6173594 w 6910194"/>
              <a:gd name="connsiteY8" fmla="*/ 76200 h 7930934"/>
              <a:gd name="connsiteX0" fmla="*/ 6019800 w 6756400"/>
              <a:gd name="connsiteY0" fmla="*/ 76200 h 6985000"/>
              <a:gd name="connsiteX1" fmla="*/ 6756400 w 6756400"/>
              <a:gd name="connsiteY1" fmla="*/ 0 h 6985000"/>
              <a:gd name="connsiteX2" fmla="*/ 6704206 w 6756400"/>
              <a:gd name="connsiteY2" fmla="*/ 4397613 h 6985000"/>
              <a:gd name="connsiteX3" fmla="*/ 6666106 w 6756400"/>
              <a:gd name="connsiteY3" fmla="*/ 6914934 h 6985000"/>
              <a:gd name="connsiteX4" fmla="*/ 5410200 w 6756400"/>
              <a:gd name="connsiteY4" fmla="*/ 6908800 h 6985000"/>
              <a:gd name="connsiteX5" fmla="*/ 1473200 w 6756400"/>
              <a:gd name="connsiteY5" fmla="*/ 6921500 h 6985000"/>
              <a:gd name="connsiteX6" fmla="*/ 0 w 6756400"/>
              <a:gd name="connsiteY6" fmla="*/ 6985000 h 6985000"/>
              <a:gd name="connsiteX7" fmla="*/ 4189606 w 6756400"/>
              <a:gd name="connsiteY7" fmla="*/ 3902313 h 6985000"/>
              <a:gd name="connsiteX8" fmla="*/ 6019800 w 6756400"/>
              <a:gd name="connsiteY8" fmla="*/ 76200 h 69850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4953000 w 6299200"/>
              <a:gd name="connsiteY4" fmla="*/ 69088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5054600 w 6299200"/>
              <a:gd name="connsiteY4" fmla="*/ 69088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5245100 w 6299200"/>
              <a:gd name="connsiteY4" fmla="*/ 69342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1016000 w 6299200"/>
              <a:gd name="connsiteY5" fmla="*/ 69215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76200 h 6953034"/>
              <a:gd name="connsiteX0" fmla="*/ 5562600 w 6299200"/>
              <a:gd name="connsiteY0" fmla="*/ 762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76200 h 6953034"/>
              <a:gd name="connsiteX0" fmla="*/ 5613400 w 6299200"/>
              <a:gd name="connsiteY0" fmla="*/ 127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613400 w 6299200"/>
              <a:gd name="connsiteY8" fmla="*/ 12700 h 6953034"/>
              <a:gd name="connsiteX0" fmla="*/ 5562600 w 6299200"/>
              <a:gd name="connsiteY0" fmla="*/ 45719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45719 h 695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9200" h="6953034">
                <a:moveTo>
                  <a:pt x="5562600" y="45719"/>
                </a:moveTo>
                <a:lnTo>
                  <a:pt x="6299200" y="0"/>
                </a:lnTo>
                <a:lnTo>
                  <a:pt x="6247006" y="4397613"/>
                </a:lnTo>
                <a:lnTo>
                  <a:pt x="6247006" y="6953034"/>
                </a:lnTo>
                <a:lnTo>
                  <a:pt x="5245100" y="6934200"/>
                </a:lnTo>
                <a:lnTo>
                  <a:pt x="825500" y="6946900"/>
                </a:lnTo>
                <a:lnTo>
                  <a:pt x="0" y="6946900"/>
                </a:lnTo>
                <a:lnTo>
                  <a:pt x="3732406" y="3902313"/>
                </a:lnTo>
                <a:lnTo>
                  <a:pt x="5562600" y="45719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AC4948-A7ED-43AE-9AE1-1034D401D0F5}"/>
              </a:ext>
            </a:extLst>
          </p:cNvPr>
          <p:cNvSpPr/>
          <p:nvPr userDrawn="1"/>
        </p:nvSpPr>
        <p:spPr>
          <a:xfrm>
            <a:off x="8433880" y="2996120"/>
            <a:ext cx="758757" cy="564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9" name="Freeform 131">
            <a:extLst>
              <a:ext uri="{FF2B5EF4-FFF2-40B4-BE49-F238E27FC236}">
                <a16:creationId xmlns:a16="http://schemas.microsoft.com/office/drawing/2014/main" id="{E271C5CC-6FD4-43ED-B7ED-2988CB8AA1B6}"/>
              </a:ext>
            </a:extLst>
          </p:cNvPr>
          <p:cNvSpPr>
            <a:spLocks/>
          </p:cNvSpPr>
          <p:nvPr userDrawn="1"/>
        </p:nvSpPr>
        <p:spPr bwMode="auto">
          <a:xfrm>
            <a:off x="1534322" y="1250045"/>
            <a:ext cx="9618660" cy="6113975"/>
          </a:xfrm>
          <a:custGeom>
            <a:avLst/>
            <a:gdLst>
              <a:gd name="connsiteX0" fmla="*/ 9162777 w 9367131"/>
              <a:gd name="connsiteY0" fmla="*/ 0 h 5954094"/>
              <a:gd name="connsiteX1" fmla="*/ 9367131 w 9367131"/>
              <a:gd name="connsiteY1" fmla="*/ 482672 h 5954094"/>
              <a:gd name="connsiteX2" fmla="*/ 9171075 w 9367131"/>
              <a:gd name="connsiteY2" fmla="*/ 482672 h 5954094"/>
              <a:gd name="connsiteX3" fmla="*/ 8258220 w 9367131"/>
              <a:gd name="connsiteY3" fmla="*/ 2548006 h 5954094"/>
              <a:gd name="connsiteX4" fmla="*/ 4343320 w 9367131"/>
              <a:gd name="connsiteY4" fmla="*/ 5954094 h 5954094"/>
              <a:gd name="connsiteX5" fmla="*/ 0 w 9367131"/>
              <a:gd name="connsiteY5" fmla="*/ 5954094 h 5954094"/>
              <a:gd name="connsiteX6" fmla="*/ 7459473 w 9367131"/>
              <a:gd name="connsiteY6" fmla="*/ 2548006 h 5954094"/>
              <a:gd name="connsiteX7" fmla="*/ 7459472 w 9367131"/>
              <a:gd name="connsiteY7" fmla="*/ 2548006 h 5954094"/>
              <a:gd name="connsiteX8" fmla="*/ 8735395 w 9367131"/>
              <a:gd name="connsiteY8" fmla="*/ 500929 h 5954094"/>
              <a:gd name="connsiteX9" fmla="*/ 8535189 w 9367131"/>
              <a:gd name="connsiteY9" fmla="*/ 500929 h 5954094"/>
              <a:gd name="connsiteX10" fmla="*/ 9162777 w 9367131"/>
              <a:gd name="connsiteY10" fmla="*/ 0 h 595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67131" h="5954094">
                <a:moveTo>
                  <a:pt x="9162777" y="0"/>
                </a:moveTo>
                <a:lnTo>
                  <a:pt x="9367131" y="482672"/>
                </a:lnTo>
                <a:lnTo>
                  <a:pt x="9171075" y="482672"/>
                </a:lnTo>
                <a:lnTo>
                  <a:pt x="8258220" y="2548006"/>
                </a:lnTo>
                <a:lnTo>
                  <a:pt x="4343320" y="5954094"/>
                </a:lnTo>
                <a:lnTo>
                  <a:pt x="0" y="5954094"/>
                </a:lnTo>
                <a:lnTo>
                  <a:pt x="7459473" y="2548006"/>
                </a:lnTo>
                <a:lnTo>
                  <a:pt x="7459472" y="2548006"/>
                </a:lnTo>
                <a:lnTo>
                  <a:pt x="8735395" y="500929"/>
                </a:lnTo>
                <a:lnTo>
                  <a:pt x="8535189" y="500929"/>
                </a:lnTo>
                <a:lnTo>
                  <a:pt x="9162777" y="0"/>
                </a:lnTo>
                <a:close/>
              </a:path>
            </a:pathLst>
          </a:cu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sz="450" b="1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C96F624-DDCD-4056-84D4-FE5406A64CE8}"/>
              </a:ext>
            </a:extLst>
          </p:cNvPr>
          <p:cNvSpPr/>
          <p:nvPr userDrawn="1"/>
        </p:nvSpPr>
        <p:spPr>
          <a:xfrm>
            <a:off x="5982511" y="3988341"/>
            <a:ext cx="758757" cy="564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47743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5" y="6301368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1" y="322671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90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2A43EE-37ED-0EF7-321F-44564C1CAB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3567" y="392400"/>
            <a:ext cx="6073200" cy="60732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lang="ru-RU" dirty="0"/>
            </a:lvl1pPr>
          </a:lstStyle>
          <a:p>
            <a:pPr lvl="0"/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1" y="322671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79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85FC0D-9464-4538-8E32-A864AF617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5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61" r:id="rId3"/>
    <p:sldLayoutId id="2147483650" r:id="rId4"/>
    <p:sldLayoutId id="2147483684" r:id="rId5"/>
    <p:sldLayoutId id="2147483688" r:id="rId6"/>
    <p:sldLayoutId id="2147483683" r:id="rId7"/>
    <p:sldLayoutId id="2147483675" r:id="rId8"/>
    <p:sldLayoutId id="2147483690" r:id="rId9"/>
    <p:sldLayoutId id="2147483689" r:id="rId10"/>
    <p:sldLayoutId id="2147483677" r:id="rId11"/>
    <p:sldLayoutId id="2147483692" r:id="rId12"/>
    <p:sldLayoutId id="2147483678" r:id="rId13"/>
    <p:sldLayoutId id="2147483693" r:id="rId14"/>
    <p:sldLayoutId id="2147483676" r:id="rId15"/>
    <p:sldLayoutId id="2147483674" r:id="rId16"/>
    <p:sldLayoutId id="2147483680" r:id="rId17"/>
    <p:sldLayoutId id="2147483694" r:id="rId18"/>
    <p:sldLayoutId id="2147483681" r:id="rId19"/>
    <p:sldLayoutId id="2147483682" r:id="rId20"/>
    <p:sldLayoutId id="2147483679" r:id="rId2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fipi.ru/itogovoye-sobesedovaniye/RU-9_kriterii_itog_sobesedovanie_2024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vpr-ege.ru/oge/russkij-yazyk/335-itogovoe-sobesedovanie-2019-varianty" TargetMode="External"/><Relationship Id="rId3" Type="http://schemas.openxmlformats.org/officeDocument/2006/relationships/hyperlink" Target="https://fipi.ru/otkrytyy-bank-otsenochnykhsredstv-po-russkomu-yazyku" TargetMode="External"/><Relationship Id="rId7" Type="http://schemas.openxmlformats.org/officeDocument/2006/relationships/hyperlink" Target="https://vpr-ege.ru/oge/itogovoe-sobesedovanie/787-varianty-itogovogo-sobesedovaniya-202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olkoexamen.ru/oge/itogovoe-sobesedovaniee/page/4/" TargetMode="External"/><Relationship Id="rId5" Type="http://schemas.openxmlformats.org/officeDocument/2006/relationships/hyperlink" Target="https://vpr-ege.ru/oge/itogovoe-sobesedovanie/1854-varianty-itogovogo-sobesedovaniya-2022-goda" TargetMode="External"/><Relationship Id="rId4" Type="http://schemas.openxmlformats.org/officeDocument/2006/relationships/hyperlink" Target="https://vpr-ege.ru/oge/itogovoe-sobesedovanie/2152-varianty-itogovogo-sobesedovaniya-2023-goda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B7CABD-F088-714B-B454-FB6F6AC1E2B8}"/>
              </a:ext>
            </a:extLst>
          </p:cNvPr>
          <p:cNvSpPr/>
          <p:nvPr/>
        </p:nvSpPr>
        <p:spPr>
          <a:xfrm>
            <a:off x="33043" y="0"/>
            <a:ext cx="4496630" cy="6895063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5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endParaRPr lang="ru-RU" sz="45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277A50E-D0DD-4F45-899E-BFB3C26738E7}"/>
              </a:ext>
            </a:extLst>
          </p:cNvPr>
          <p:cNvSpPr txBox="1">
            <a:spLocks/>
          </p:cNvSpPr>
          <p:nvPr/>
        </p:nvSpPr>
        <p:spPr>
          <a:xfrm>
            <a:off x="11572138" y="6163987"/>
            <a:ext cx="303351" cy="544669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09">
              <a:lnSpc>
                <a:spcPct val="90000"/>
              </a:lnSpc>
              <a:spcBef>
                <a:spcPct val="0"/>
              </a:spcBef>
            </a:pPr>
            <a:fld id="{1A290D8D-6BA0-418D-AFED-C65293F70DA0}" type="slidenum">
              <a:rPr lang="en-US" sz="1000">
                <a:solidFill>
                  <a:schemeClr val="bg1"/>
                </a:solidFill>
                <a:latin typeface="Oswald Light" pitchFamily="2" charset="-52"/>
                <a:ea typeface="VTB Group Cond" panose="020B0506050504020204" pitchFamily="34" charset="0"/>
                <a:cs typeface="+mj-cs"/>
              </a:rPr>
              <a:pPr algn="l" defTabSz="914309">
                <a:lnSpc>
                  <a:spcPct val="90000"/>
                </a:lnSpc>
                <a:spcBef>
                  <a:spcPct val="0"/>
                </a:spcBef>
              </a:pPr>
              <a:t>1</a:t>
            </a:fld>
            <a:endParaRPr lang="en-US" sz="1000" dirty="0">
              <a:solidFill>
                <a:schemeClr val="bg1"/>
              </a:solidFill>
              <a:latin typeface="Oswald Light" pitchFamily="2" charset="-52"/>
              <a:ea typeface="VTB Group Cond" panose="020B0506050504020204" pitchFamily="34" charset="0"/>
              <a:cs typeface="+mj-cs"/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250A436F-1A74-40F5-8C75-60A61B5CFDD6}"/>
              </a:ext>
            </a:extLst>
          </p:cNvPr>
          <p:cNvSpPr txBox="1">
            <a:spLocks/>
          </p:cNvSpPr>
          <p:nvPr/>
        </p:nvSpPr>
        <p:spPr>
          <a:xfrm>
            <a:off x="5630393" y="1301580"/>
            <a:ext cx="5872384" cy="321626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+mn-cs"/>
              </a:rPr>
              <a:t>ИТОГОВОЕ  СОБЕСЕДОВАНИЕ ПО РУССКОМУ ЯЗЫКУ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33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ko-KR" altLang="en-US" sz="33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Rounded Rectangle 106">
            <a:extLst>
              <a:ext uri="{FF2B5EF4-FFF2-40B4-BE49-F238E27FC236}">
                <a16:creationId xmlns:a16="http://schemas.microsoft.com/office/drawing/2014/main" id="{49C16BCE-3450-4037-B46A-5594ED7293BB}"/>
              </a:ext>
            </a:extLst>
          </p:cNvPr>
          <p:cNvSpPr/>
          <p:nvPr/>
        </p:nvSpPr>
        <p:spPr>
          <a:xfrm>
            <a:off x="2627697" y="6453190"/>
            <a:ext cx="1852378" cy="441875"/>
          </a:xfrm>
          <a:prstGeom prst="roundRect">
            <a:avLst/>
          </a:prstGeom>
          <a:noFill/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  <a:ea typeface="VTB Group Cond Book" panose="020B0506050504020204" pitchFamily="34" charset="-52"/>
              </a:rPr>
              <a:t>г. Донецк,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ea typeface="VTB Group Cond Book" panose="020B0506050504020204" pitchFamily="34" charset="-52"/>
              </a:rPr>
              <a:t>2024г</a:t>
            </a:r>
          </a:p>
        </p:txBody>
      </p:sp>
      <p:sp>
        <p:nvSpPr>
          <p:cNvPr id="2" name="Овал 1"/>
          <p:cNvSpPr/>
          <p:nvPr/>
        </p:nvSpPr>
        <p:spPr>
          <a:xfrm>
            <a:off x="3428955" y="3988216"/>
            <a:ext cx="2201437" cy="2303153"/>
          </a:xfrm>
          <a:prstGeom prst="ellipse">
            <a:avLst/>
          </a:prstGeom>
          <a:noFill/>
          <a:ln w="349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8848B4-53FA-4F26-8FF8-A65E378927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2" b="6422"/>
          <a:stretch>
            <a:fillRect/>
          </a:stretch>
        </p:blipFill>
        <p:spPr>
          <a:xfrm>
            <a:off x="3616308" y="4302816"/>
            <a:ext cx="1826733" cy="1826733"/>
          </a:xfrm>
          <a:noFill/>
          <a:ln>
            <a:noFill/>
          </a:ln>
        </p:spPr>
      </p:pic>
      <p:sp>
        <p:nvSpPr>
          <p:cNvPr id="13" name="Oval 7">
            <a:extLst>
              <a:ext uri="{FF2B5EF4-FFF2-40B4-BE49-F238E27FC236}">
                <a16:creationId xmlns:a16="http://schemas.microsoft.com/office/drawing/2014/main" id="{0C367C96-4273-C622-B9F6-FDB956A9C700}"/>
              </a:ext>
            </a:extLst>
          </p:cNvPr>
          <p:cNvSpPr/>
          <p:nvPr/>
        </p:nvSpPr>
        <p:spPr>
          <a:xfrm rot="19392804">
            <a:off x="3449670" y="4059789"/>
            <a:ext cx="2160000" cy="21600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99000">
                <a:schemeClr val="accent3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6601AEE2-A526-4CF0-A527-86C4A5A45764}"/>
              </a:ext>
            </a:extLst>
          </p:cNvPr>
          <p:cNvSpPr txBox="1">
            <a:spLocks/>
          </p:cNvSpPr>
          <p:nvPr/>
        </p:nvSpPr>
        <p:spPr>
          <a:xfrm>
            <a:off x="399963" y="4200517"/>
            <a:ext cx="4952959" cy="203132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ko-KR" sz="33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Р</a:t>
            </a:r>
            <a:r>
              <a:rPr lang="ru-RU" altLang="ko-KR" sz="33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егиональный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ko-KR" sz="33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Ц</a:t>
            </a:r>
            <a:r>
              <a:rPr lang="ru-RU" altLang="ko-KR" sz="33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ентр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ko-KR" sz="33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О</a:t>
            </a:r>
            <a:r>
              <a:rPr lang="ru-RU" altLang="ko-KR" sz="33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бработки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ko-KR" sz="33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И</a:t>
            </a:r>
            <a:r>
              <a:rPr lang="ru-RU" altLang="ko-KR" sz="33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нформации</a:t>
            </a:r>
            <a:endParaRPr lang="ko-KR" altLang="en-US" sz="3300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4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>
            <a:extLst>
              <a:ext uri="{FF2B5EF4-FFF2-40B4-BE49-F238E27FC236}">
                <a16:creationId xmlns:a16="http://schemas.microsoft.com/office/drawing/2014/main" id="{A9D66D77-0CCE-435A-A443-9EACAA11FD4F}"/>
              </a:ext>
            </a:extLst>
          </p:cNvPr>
          <p:cNvSpPr txBox="1">
            <a:spLocks/>
          </p:cNvSpPr>
          <p:nvPr/>
        </p:nvSpPr>
        <p:spPr>
          <a:xfrm>
            <a:off x="10193265" y="4524335"/>
            <a:ext cx="1616934" cy="123110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ko-KR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Р</a:t>
            </a:r>
            <a:r>
              <a:rPr lang="ru-RU" altLang="ko-KR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егиональный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ko-KR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Ц</a:t>
            </a:r>
            <a:r>
              <a:rPr lang="ru-RU" altLang="ko-KR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ентр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ko-KR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О</a:t>
            </a:r>
            <a:r>
              <a:rPr lang="ru-RU" altLang="ko-KR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бработки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ko-KR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И</a:t>
            </a:r>
            <a:r>
              <a:rPr lang="ru-RU" altLang="ko-KR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нформации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BD477222-6854-4FE5-A314-A57C4E3CA235}"/>
              </a:ext>
            </a:extLst>
          </p:cNvPr>
          <p:cNvSpPr txBox="1">
            <a:spLocks/>
          </p:cNvSpPr>
          <p:nvPr/>
        </p:nvSpPr>
        <p:spPr>
          <a:xfrm>
            <a:off x="8900633" y="612136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Akrobat" panose="00000600000000000000" pitchFamily="2" charset="-52"/>
                <a:ea typeface="VTB Group Cond Book" panose="020B0506050504020204" pitchFamily="34" charset="0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3AE3C4-C2A6-4DCD-9963-3D7F259FD580}" type="slidenum">
              <a:rPr lang="ru-RU">
                <a:solidFill>
                  <a:schemeClr val="bg1"/>
                </a:solidFill>
                <a:latin typeface="Oswald Light" pitchFamily="2" charset="-52"/>
              </a:rPr>
              <a:pPr/>
              <a:t>2</a:t>
            </a:fld>
            <a:endParaRPr lang="ru-RU" dirty="0">
              <a:solidFill>
                <a:schemeClr val="bg1"/>
              </a:solidFill>
              <a:latin typeface="Oswald Light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697" y="801086"/>
            <a:ext cx="9627649" cy="923330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altLang="ko-KR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Критерии оценивания и контрольные измерительные материалы итогового собеседования 2024 года опубликованы на официальном сайте Федерального института педагогических измерений: </a:t>
            </a:r>
            <a:r>
              <a:rPr lang="ru-RU" altLang="ko-KR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altLang="ko-KR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hlinkClick r:id="rId3"/>
              </a:rPr>
              <a:t>doc.fipi.ru/itogovoye-sobesedovaniye/RU-9_kriterii_itog_sobesedovanie_2024.pdf</a:t>
            </a:r>
            <a:endParaRPr lang="ru-RU" altLang="ko-KR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697" y="1896715"/>
            <a:ext cx="9627648" cy="646331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Итоговое собеседование по русскому языку оценивается по системе </a:t>
            </a: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«зачёт – незачёт» </a:t>
            </a:r>
            <a:r>
              <a:rPr lang="ru-RU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 является допуском к ГИА-9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8697" y="2687726"/>
            <a:ext cx="9627648" cy="923330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Максимальное количество баллов – </a:t>
            </a: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20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Зачёт выставляется в случае, если за выполнение работы участник собеседования набрал </a:t>
            </a: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или более баллов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8697" y="3750927"/>
            <a:ext cx="9627648" cy="1015663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Итоговое собеседование состоит </a:t>
            </a:r>
            <a:r>
              <a:rPr lang="ru-RU" b="1" dirty="0">
                <a:solidFill>
                  <a:srgbClr val="002060"/>
                </a:solidFill>
                <a:latin typeface="+mj-lt"/>
                <a:ea typeface="Calibri"/>
              </a:rPr>
              <a:t>из </a:t>
            </a:r>
            <a:r>
              <a:rPr lang="ru-RU" b="1" dirty="0">
                <a:latin typeface="+mj-lt"/>
                <a:ea typeface="Calibri"/>
              </a:rPr>
              <a:t>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4 заданий</a:t>
            </a:r>
          </a:p>
          <a:p>
            <a:pPr lvl="0" algn="just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Задания 1 и 2 </a:t>
            </a:r>
            <a:r>
              <a:rPr lang="ru-RU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выполняются с использованием одного текста </a:t>
            </a:r>
          </a:p>
          <a:p>
            <a:pPr lvl="0" algn="just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Задания 3 и 4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тематически связаны между собой и не имеют отношения к заданиям 1 и 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8697" y="4864579"/>
            <a:ext cx="9627648" cy="400110"/>
          </a:xfrm>
          <a:prstGeom prst="rect">
            <a:avLst/>
          </a:prstGeom>
          <a:ln w="34925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Все задания итогового собеседования относятся к базовому уровню сложности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75303" y="5334933"/>
            <a:ext cx="8094387" cy="1118255"/>
          </a:xfrm>
          <a:prstGeom prst="rect">
            <a:avLst/>
          </a:prstGeom>
          <a:ln w="317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1575"/>
              </a:lnSpc>
            </a:pPr>
            <a:endParaRPr lang="en-US" sz="2200" b="1" dirty="0">
              <a:solidFill>
                <a:schemeClr val="accent4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algn="ctr">
              <a:lnSpc>
                <a:spcPts val="1575"/>
              </a:lnSpc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Обратите</a:t>
            </a:r>
            <a:r>
              <a:rPr lang="ru-RU" sz="2200" b="1" spc="325" dirty="0">
                <a:solidFill>
                  <a:schemeClr val="accent4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Calibri"/>
                <a:cs typeface="Times New Roman"/>
              </a:rPr>
              <a:t>внимание!</a:t>
            </a:r>
            <a:endParaRPr lang="en-US" sz="2200" b="1" dirty="0">
              <a:solidFill>
                <a:schemeClr val="accent4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Порядок</a:t>
            </a:r>
            <a:r>
              <a:rPr lang="ru-RU" sz="2000" spc="325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следования</a:t>
            </a:r>
            <a:r>
              <a:rPr lang="ru-RU" sz="2000" spc="33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заданий</a:t>
            </a:r>
            <a:r>
              <a:rPr lang="ru-RU" sz="2000" spc="325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менять</a:t>
            </a:r>
            <a:r>
              <a:rPr lang="ru-RU" sz="2000" spc="325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000" spc="-1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нельзя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Процедура</a:t>
            </a:r>
            <a:r>
              <a:rPr lang="ru-RU" sz="2000" spc="-55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итогового</a:t>
            </a:r>
            <a:r>
              <a:rPr lang="ru-RU" sz="2000" spc="-35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собеседования</a:t>
            </a:r>
            <a:r>
              <a:rPr lang="ru-RU" sz="2000" spc="-4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строго</a:t>
            </a:r>
            <a:r>
              <a:rPr lang="ru-RU" sz="2000" spc="-5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000" spc="-1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регламентирована</a:t>
            </a:r>
            <a:endParaRPr lang="ru-RU" sz="2000" dirty="0">
              <a:solidFill>
                <a:srgbClr val="002060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B2CF337-7470-4208-BC96-D285E7859094}"/>
              </a:ext>
            </a:extLst>
          </p:cNvPr>
          <p:cNvSpPr/>
          <p:nvPr/>
        </p:nvSpPr>
        <p:spPr>
          <a:xfrm>
            <a:off x="5624052" y="-69893"/>
            <a:ext cx="61250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schemeClr val="accent5">
                    <a:lumMod val="50000"/>
                  </a:schemeClr>
                </a:solidFill>
              </a:rPr>
              <a:t>ИС: проверка и оценивание  </a:t>
            </a:r>
          </a:p>
        </p:txBody>
      </p:sp>
      <p:sp>
        <p:nvSpPr>
          <p:cNvPr id="11" name="사각형: 둥근 모서리 2">
            <a:extLst>
              <a:ext uri="{FF2B5EF4-FFF2-40B4-BE49-F238E27FC236}">
                <a16:creationId xmlns:a16="http://schemas.microsoft.com/office/drawing/2014/main" id="{D4B77434-2FF0-40E3-B10A-244BC93B9FD1}"/>
              </a:ext>
            </a:extLst>
          </p:cNvPr>
          <p:cNvSpPr/>
          <p:nvPr/>
        </p:nvSpPr>
        <p:spPr>
          <a:xfrm>
            <a:off x="11344854" y="127367"/>
            <a:ext cx="808467" cy="71535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E14B2A-8316-4903-839E-58FD116943A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962" y="205091"/>
            <a:ext cx="547061" cy="54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4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2">
            <a:extLst>
              <a:ext uri="{FF2B5EF4-FFF2-40B4-BE49-F238E27FC236}">
                <a16:creationId xmlns:a16="http://schemas.microsoft.com/office/drawing/2014/main" id="{4A69A15E-932C-40AC-B6B0-E8987AA17DF6}"/>
              </a:ext>
            </a:extLst>
          </p:cNvPr>
          <p:cNvSpPr/>
          <p:nvPr/>
        </p:nvSpPr>
        <p:spPr>
          <a:xfrm>
            <a:off x="11344854" y="127367"/>
            <a:ext cx="808467" cy="71535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71B7F1-0D3A-4815-84EF-07D9B1A408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79" y="252062"/>
            <a:ext cx="443016" cy="465961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A9D66D77-0CCE-435A-A443-9EACAA11FD4F}"/>
              </a:ext>
            </a:extLst>
          </p:cNvPr>
          <p:cNvSpPr txBox="1">
            <a:spLocks/>
          </p:cNvSpPr>
          <p:nvPr/>
        </p:nvSpPr>
        <p:spPr>
          <a:xfrm>
            <a:off x="10193265" y="4524335"/>
            <a:ext cx="1616934" cy="123110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ko-KR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Р</a:t>
            </a:r>
            <a:r>
              <a:rPr lang="ru-RU" altLang="ko-KR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егиональный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ko-KR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Ц</a:t>
            </a:r>
            <a:r>
              <a:rPr lang="ru-RU" altLang="ko-KR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ентр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ko-KR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О</a:t>
            </a:r>
            <a:r>
              <a:rPr lang="ru-RU" altLang="ko-KR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бработки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ko-KR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И</a:t>
            </a:r>
            <a:r>
              <a:rPr lang="ru-RU" altLang="ko-KR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нформации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1" name="Объект 2">
            <a:extLst>
              <a:ext uri="{FF2B5EF4-FFF2-40B4-BE49-F238E27FC236}">
                <a16:creationId xmlns:a16="http://schemas.microsoft.com/office/drawing/2014/main" id="{70CD2161-3A18-4E33-887B-291F8D516018}"/>
              </a:ext>
            </a:extLst>
          </p:cNvPr>
          <p:cNvSpPr txBox="1">
            <a:spLocks/>
          </p:cNvSpPr>
          <p:nvPr/>
        </p:nvSpPr>
        <p:spPr>
          <a:xfrm>
            <a:off x="5525521" y="-49832"/>
            <a:ext cx="7694357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500">
                <a:solidFill>
                  <a:schemeClr val="accent5">
                    <a:lumMod val="50000"/>
                  </a:schemeClr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BD477222-6854-4FE5-A314-A57C4E3CA235}"/>
              </a:ext>
            </a:extLst>
          </p:cNvPr>
          <p:cNvSpPr txBox="1">
            <a:spLocks/>
          </p:cNvSpPr>
          <p:nvPr/>
        </p:nvSpPr>
        <p:spPr>
          <a:xfrm>
            <a:off x="8900633" y="612136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Akrobat" panose="00000600000000000000" pitchFamily="2" charset="-52"/>
                <a:ea typeface="VTB Group Cond Book" panose="020B0506050504020204" pitchFamily="34" charset="0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3AE3C4-C2A6-4DCD-9963-3D7F259FD580}" type="slidenum">
              <a:rPr lang="ru-RU">
                <a:solidFill>
                  <a:schemeClr val="bg1"/>
                </a:solidFill>
                <a:latin typeface="Oswald Light" pitchFamily="2" charset="-52"/>
              </a:rPr>
              <a:pPr/>
              <a:t>3</a:t>
            </a:fld>
            <a:endParaRPr lang="ru-RU" dirty="0">
              <a:solidFill>
                <a:schemeClr val="bg1"/>
              </a:solidFill>
              <a:latin typeface="Oswald Light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801" y="1943783"/>
            <a:ext cx="9471742" cy="964880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altLang="ko-KR" sz="20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Задание 1 </a:t>
            </a:r>
            <a:r>
              <a:rPr lang="ru-RU" altLang="ko-KR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– выразительное чтение текста</a:t>
            </a:r>
          </a:p>
          <a:p>
            <a:pPr lvl="0" algn="just"/>
            <a:r>
              <a:rPr lang="ru-RU" altLang="ko-KR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Время на подготовку – </a:t>
            </a:r>
            <a:r>
              <a:rPr lang="ru-RU" altLang="ko-KR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 мин</a:t>
            </a:r>
            <a:r>
              <a:rPr lang="ru-RU" altLang="ko-KR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.,  на чтение вслух – </a:t>
            </a:r>
            <a:r>
              <a:rPr lang="ru-RU" altLang="ko-KR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 мин.</a:t>
            </a:r>
          </a:p>
          <a:p>
            <a:pPr lvl="0" indent="450215" algn="just">
              <a:lnSpc>
                <a:spcPct val="115000"/>
              </a:lnSpc>
            </a:pPr>
            <a:r>
              <a:rPr lang="ru-RU" altLang="ko-KR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1801" y="3086396"/>
            <a:ext cx="9456629" cy="954107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Задание 2 </a:t>
            </a:r>
            <a:r>
              <a:rPr lang="ru-RU" altLang="ko-KR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предлагается подробно пересказать прочитанный текст из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З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адания 1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дополнив его высказыванием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Время на подготовку – </a:t>
            </a: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 мин</a:t>
            </a:r>
            <a:r>
              <a:rPr lang="ru-RU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., на ответ – </a:t>
            </a: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до</a:t>
            </a:r>
            <a:r>
              <a:rPr lang="ru-RU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мин.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1801" y="4187459"/>
            <a:ext cx="9471741" cy="1231106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Задание 3 </a:t>
            </a:r>
            <a:r>
              <a:rPr lang="ru-RU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– предлагается выбрать один из трёх предложенных вариантов монолога: описание фотографии, повествование на основе жизненного опыта, рассуждение по одной из сформулированных проблем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Время на подготовку – </a:t>
            </a: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мин</a:t>
            </a:r>
            <a:r>
              <a:rPr lang="ru-RU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 Продолжительность высказывания – </a:t>
            </a: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не более 3 мин.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1801" y="5565523"/>
            <a:ext cx="9486853" cy="954107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Задание 4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– диалог по теме предыдущего задания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Необходимо дать развернутые ответы на вопросы экзаменатора 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Продолжительность ответа – </a:t>
            </a: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до 3 мин.</a:t>
            </a:r>
            <a:endParaRPr lang="ru-RU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682" y="57890"/>
            <a:ext cx="685782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801" y="842720"/>
            <a:ext cx="9456629" cy="923330"/>
          </a:xfrm>
          <a:prstGeom prst="rect">
            <a:avLst/>
          </a:prstGeom>
          <a:ln w="317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Продолжительность проведения итогового собеседования для каждого участника итогового собеседования составляет в среднем </a:t>
            </a:r>
            <a:r>
              <a:rPr 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15-16 мин. </a:t>
            </a:r>
          </a:p>
          <a:p>
            <a:pPr lvl="0" algn="ctr"/>
            <a:r>
              <a:rPr lang="ru-RU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для лиц с ОВЗ, детей-инвалидов, инвалидов дополнительно</a:t>
            </a:r>
            <a:r>
              <a:rPr 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- 30 мин.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08019E3-832E-4889-ADE5-0D3ECE2E08A7}"/>
              </a:ext>
            </a:extLst>
          </p:cNvPr>
          <p:cNvSpPr/>
          <p:nvPr/>
        </p:nvSpPr>
        <p:spPr>
          <a:xfrm>
            <a:off x="7747819" y="-80182"/>
            <a:ext cx="42224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schemeClr val="accent5">
                    <a:lumMod val="50000"/>
                  </a:schemeClr>
                </a:solidFill>
              </a:rPr>
              <a:t>Задание и время</a:t>
            </a:r>
          </a:p>
        </p:txBody>
      </p:sp>
    </p:spTree>
    <p:extLst>
      <p:ext uri="{BB962C8B-B14F-4D97-AF65-F5344CB8AC3E}">
        <p14:creationId xmlns:p14="http://schemas.microsoft.com/office/powerpoint/2010/main" val="420591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>
            <a:extLst>
              <a:ext uri="{FF2B5EF4-FFF2-40B4-BE49-F238E27FC236}">
                <a16:creationId xmlns:a16="http://schemas.microsoft.com/office/drawing/2014/main" id="{A9D66D77-0CCE-435A-A443-9EACAA11FD4F}"/>
              </a:ext>
            </a:extLst>
          </p:cNvPr>
          <p:cNvSpPr txBox="1">
            <a:spLocks/>
          </p:cNvSpPr>
          <p:nvPr/>
        </p:nvSpPr>
        <p:spPr>
          <a:xfrm>
            <a:off x="10193265" y="4524335"/>
            <a:ext cx="1616934" cy="123110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ko-KR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Р</a:t>
            </a:r>
            <a:r>
              <a:rPr lang="ru-RU" altLang="ko-KR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егиональный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ko-KR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Ц</a:t>
            </a:r>
            <a:r>
              <a:rPr lang="ru-RU" altLang="ko-KR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ентр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ko-KR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О</a:t>
            </a:r>
            <a:r>
              <a:rPr lang="ru-RU" altLang="ko-KR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бработки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ko-KR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И</a:t>
            </a:r>
            <a:r>
              <a:rPr lang="ru-RU" altLang="ko-KR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нформации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1" name="Объект 2">
            <a:extLst>
              <a:ext uri="{FF2B5EF4-FFF2-40B4-BE49-F238E27FC236}">
                <a16:creationId xmlns:a16="http://schemas.microsoft.com/office/drawing/2014/main" id="{70CD2161-3A18-4E33-887B-291F8D516018}"/>
              </a:ext>
            </a:extLst>
          </p:cNvPr>
          <p:cNvSpPr txBox="1">
            <a:spLocks/>
          </p:cNvSpPr>
          <p:nvPr/>
        </p:nvSpPr>
        <p:spPr>
          <a:xfrm>
            <a:off x="5892799" y="38991"/>
            <a:ext cx="535093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500">
                <a:solidFill>
                  <a:schemeClr val="accent5">
                    <a:lumMod val="50000"/>
                  </a:schemeClr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BD477222-6854-4FE5-A314-A57C4E3CA235}"/>
              </a:ext>
            </a:extLst>
          </p:cNvPr>
          <p:cNvSpPr txBox="1">
            <a:spLocks/>
          </p:cNvSpPr>
          <p:nvPr/>
        </p:nvSpPr>
        <p:spPr>
          <a:xfrm>
            <a:off x="8900633" y="612136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Akrobat" panose="00000600000000000000" pitchFamily="2" charset="-52"/>
                <a:ea typeface="VTB Group Cond Book" panose="020B0506050504020204" pitchFamily="34" charset="0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3AE3C4-C2A6-4DCD-9963-3D7F259FD580}" type="slidenum">
              <a:rPr lang="ru-RU">
                <a:solidFill>
                  <a:schemeClr val="bg1"/>
                </a:solidFill>
                <a:latin typeface="Oswald Light" pitchFamily="2" charset="-52"/>
              </a:rPr>
              <a:pPr/>
              <a:t>4</a:t>
            </a:fld>
            <a:endParaRPr lang="ru-RU" dirty="0">
              <a:solidFill>
                <a:schemeClr val="bg1"/>
              </a:solidFill>
              <a:latin typeface="Oswald Light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460" y="807888"/>
            <a:ext cx="8613459" cy="1384995"/>
          </a:xfrm>
          <a:prstGeom prst="rect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Задание 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Чтение текста вслух (</a:t>
            </a:r>
            <a:r>
              <a:rPr lang="ru-RU" sz="1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max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– 3 б.)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Интонация соответствует пунктуационному оформлению текста (1 б.)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Темп чтения соответствует коммуникативной задаче (1 б.) –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Искажений слов нет (1 б.)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460" y="2253963"/>
            <a:ext cx="8613459" cy="1384995"/>
          </a:xfrm>
          <a:prstGeom prst="rect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Задание 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Подробный пересказ текста с включением приведённого высказывания (</a:t>
            </a:r>
            <a:r>
              <a:rPr lang="ru-RU" sz="1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max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– 4 б.)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Все основные </a:t>
            </a:r>
            <a:r>
              <a:rPr lang="ru-RU" sz="1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микротемы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исходного текста сохранены (2 б.)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Приведенное высказывание включено в текст во время пересказа уместно, логично (1 б.)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Нет ошибок в способах цитирования (1 б.)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5749" y="3700038"/>
            <a:ext cx="8602170" cy="1384995"/>
          </a:xfrm>
          <a:prstGeom prst="rect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Задание 3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Монологическое высказывание (</a:t>
            </a:r>
            <a:r>
              <a:rPr lang="ru-RU" sz="1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max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– 3 б.)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Экзаменуемый полностью справился с коммуникативной задачей, приведено не менее 10 фраз по теме высказывания. (2 б.)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Логические ошибки отсутствуют (1 б.)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460" y="5146112"/>
            <a:ext cx="8613459" cy="1138773"/>
          </a:xfrm>
          <a:prstGeom prst="rect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Задание 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Участие в диалоге (</a:t>
            </a:r>
            <a:r>
              <a:rPr lang="ru-RU" sz="1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max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– 2 б.)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Участник полностью справился с коммуникативной задачей, даны развернутые ответы на три вопроса в диалоге (2 б.)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8827919" y="1150700"/>
            <a:ext cx="511780" cy="48463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8850494" y="2558302"/>
            <a:ext cx="489204" cy="48463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8860252" y="5373506"/>
            <a:ext cx="490736" cy="48463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8846956" y="3965904"/>
            <a:ext cx="485091" cy="48463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6872559" y="3227402"/>
            <a:ext cx="5468639" cy="523220"/>
          </a:xfrm>
          <a:prstGeom prst="rect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Правильность речи (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max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– 8 б.)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1431" y="-49399"/>
            <a:ext cx="615499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schemeClr val="accent5">
                    <a:lumMod val="50000"/>
                  </a:schemeClr>
                </a:solidFill>
              </a:rPr>
              <a:t>З</a:t>
            </a:r>
            <a:r>
              <a:rPr lang="uk-UA" sz="4500" dirty="0" err="1">
                <a:solidFill>
                  <a:schemeClr val="accent5">
                    <a:lumMod val="50000"/>
                  </a:schemeClr>
                </a:solidFill>
              </a:rPr>
              <a:t>адания</a:t>
            </a:r>
            <a:r>
              <a:rPr lang="uk-UA" sz="4500" dirty="0">
                <a:solidFill>
                  <a:schemeClr val="accent5">
                    <a:lumMod val="50000"/>
                  </a:schemeClr>
                </a:solidFill>
              </a:rPr>
              <a:t> и шкала </a:t>
            </a:r>
            <a:r>
              <a:rPr lang="uk-UA" sz="4500" dirty="0" err="1">
                <a:solidFill>
                  <a:schemeClr val="accent5">
                    <a:lumMod val="50000"/>
                  </a:schemeClr>
                </a:solidFill>
              </a:rPr>
              <a:t>оценивания</a:t>
            </a:r>
            <a:endParaRPr lang="uk-UA" sz="4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사각형: 둥근 모서리 2">
            <a:extLst>
              <a:ext uri="{FF2B5EF4-FFF2-40B4-BE49-F238E27FC236}">
                <a16:creationId xmlns:a16="http://schemas.microsoft.com/office/drawing/2014/main" id="{CD4F7FB4-1829-42F4-B0EE-9B1E559AAA74}"/>
              </a:ext>
            </a:extLst>
          </p:cNvPr>
          <p:cNvSpPr/>
          <p:nvPr/>
        </p:nvSpPr>
        <p:spPr>
          <a:xfrm>
            <a:off x="11344854" y="127367"/>
            <a:ext cx="808467" cy="71535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95E761E-FD4C-48BD-B1E9-88F6FFF9A4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962" y="205091"/>
            <a:ext cx="547061" cy="54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3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>
            <a:extLst>
              <a:ext uri="{FF2B5EF4-FFF2-40B4-BE49-F238E27FC236}">
                <a16:creationId xmlns:a16="http://schemas.microsoft.com/office/drawing/2014/main" id="{A9D66D77-0CCE-435A-A443-9EACAA11FD4F}"/>
              </a:ext>
            </a:extLst>
          </p:cNvPr>
          <p:cNvSpPr txBox="1">
            <a:spLocks/>
          </p:cNvSpPr>
          <p:nvPr/>
        </p:nvSpPr>
        <p:spPr>
          <a:xfrm>
            <a:off x="10193265" y="4524335"/>
            <a:ext cx="1616934" cy="123110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ko-KR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Р</a:t>
            </a:r>
            <a:r>
              <a:rPr lang="ru-RU" altLang="ko-KR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егиональный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ko-KR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Ц</a:t>
            </a:r>
            <a:r>
              <a:rPr lang="ru-RU" altLang="ko-KR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ентр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ko-KR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О</a:t>
            </a:r>
            <a:r>
              <a:rPr lang="ru-RU" altLang="ko-KR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бработки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ko-KR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И</a:t>
            </a:r>
            <a:r>
              <a:rPr lang="ru-RU" altLang="ko-KR" sz="20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нформации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BD477222-6854-4FE5-A314-A57C4E3CA235}"/>
              </a:ext>
            </a:extLst>
          </p:cNvPr>
          <p:cNvSpPr txBox="1">
            <a:spLocks/>
          </p:cNvSpPr>
          <p:nvPr/>
        </p:nvSpPr>
        <p:spPr>
          <a:xfrm>
            <a:off x="8900633" y="612136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Akrobat" panose="00000600000000000000" pitchFamily="2" charset="-52"/>
                <a:ea typeface="VTB Group Cond Book" panose="020B0506050504020204" pitchFamily="34" charset="0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3AE3C4-C2A6-4DCD-9963-3D7F259FD580}" type="slidenum">
              <a:rPr lang="ru-RU">
                <a:solidFill>
                  <a:schemeClr val="bg1"/>
                </a:solidFill>
                <a:latin typeface="Oswald Light" pitchFamily="2" charset="-52"/>
              </a:rPr>
              <a:pPr/>
              <a:t>5</a:t>
            </a:fld>
            <a:endParaRPr lang="ru-RU" dirty="0">
              <a:solidFill>
                <a:schemeClr val="bg1"/>
              </a:solidFill>
              <a:latin typeface="Oswald Light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959744"/>
            <a:ext cx="9888465" cy="7382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Открытый банк оценочных средств по русскому языку </a:t>
            </a:r>
            <a:r>
              <a:rPr lang="ru-RU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включает более 10 000 заданий по основным разделам курса русского языка «Чтение», «Письмо», «Слушание», «Говорение», «Основные разделы науки о языке», включая задания с устной формой ответа, а также 60 контрольных измерительных материалов для проведения итоговых работ для начального общего, основного общего и среднего общего образования: </a:t>
            </a:r>
            <a:r>
              <a:rPr lang="ru-RU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hlinkClick r:id="rId3"/>
              </a:rPr>
              <a:t>https://fipi.ru/otkrytyy-bank-otsenochnykhsredstv-po-russkomu-yazyku</a:t>
            </a:r>
            <a:endParaRPr lang="ru-RU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Актуальные издания и онлайн-варианты прошлых лет:</a:t>
            </a:r>
          </a:p>
          <a:p>
            <a:pPr marL="285750" lvl="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/>
                <a:cs typeface="Times New Roman" panose="02020603050405020304" pitchFamily="18" charset="0"/>
              </a:rPr>
              <a:t>Итоговое собеседование ОГЭ 2023 тренировочные варианты 9 класс:</a:t>
            </a:r>
          </a:p>
          <a:p>
            <a:r>
              <a:rPr lang="ru-RU" u="sng" dirty="0">
                <a:solidFill>
                  <a:srgbClr val="0000FF"/>
                </a:solidFill>
                <a:latin typeface="+mj-lt"/>
                <a:ea typeface="Calibri"/>
                <a:cs typeface="Times New Roman" panose="02020603050405020304" pitchFamily="18" charset="0"/>
                <a:hlinkClick r:id="rId4"/>
              </a:rPr>
              <a:t>      https://vpr-ege.ru/oge/itogovoe-sobesedovanie/2152-varianty-itogovogo-sobesedovaniya-2023-goda</a:t>
            </a:r>
            <a:endParaRPr lang="ru-RU" u="sng" dirty="0">
              <a:solidFill>
                <a:srgbClr val="0000FF"/>
              </a:solidFill>
              <a:latin typeface="+mj-lt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Варианты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/>
                <a:cs typeface="Times New Roman" panose="02020603050405020304" pitchFamily="18" charset="0"/>
              </a:rPr>
              <a:t> итогового собеседования 2022 года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latin typeface="+mj-lt"/>
                <a:ea typeface="Calibri"/>
                <a:cs typeface="Times New Roman" panose="02020603050405020304" pitchFamily="18" charset="0"/>
                <a:hlinkClick r:id="rId5"/>
              </a:rPr>
              <a:t>      https://vpr-ege.ru/oge/itogovoe-sobesedovanie/1854-varianty-itogovogo-sobesedovaniya-2022-goda</a:t>
            </a:r>
            <a:endParaRPr lang="ru-RU" dirty="0">
              <a:latin typeface="+mj-lt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/>
                <a:cs typeface="Times New Roman" panose="02020603050405020304" pitchFamily="18" charset="0"/>
              </a:rPr>
              <a:t>Итоговое собеседование ОГЭ 2021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latin typeface="+mj-lt"/>
                <a:ea typeface="Calibri"/>
                <a:cs typeface="Times New Roman" panose="02020603050405020304" pitchFamily="18" charset="0"/>
                <a:hlinkClick r:id="rId6"/>
              </a:rPr>
              <a:t>      https://tolkoexamen.ru/oge/itogovoe-sobesedovaniee/page/4/</a:t>
            </a:r>
            <a:endParaRPr lang="ru-RU" dirty="0">
              <a:latin typeface="+mj-lt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/>
                <a:cs typeface="Times New Roman" panose="02020603050405020304" pitchFamily="18" charset="0"/>
              </a:rPr>
              <a:t>Варианты итогового собеседования 2020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latin typeface="+mj-lt"/>
                <a:ea typeface="Calibri"/>
                <a:cs typeface="Times New Roman" panose="02020603050405020304" pitchFamily="18" charset="0"/>
                <a:hlinkClick r:id="rId7"/>
              </a:rPr>
              <a:t>     https://vpr-ege.ru/oge/itogovoe-sobesedovanie/787-varianty-itogovogo-sobesedovaniya-2020</a:t>
            </a:r>
            <a:endParaRPr lang="ru-RU" dirty="0">
              <a:latin typeface="+mj-lt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/>
                <a:cs typeface="Times New Roman" panose="02020603050405020304" pitchFamily="18" charset="0"/>
              </a:rPr>
              <a:t>Итоговое собеседование 2019 варианты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latin typeface="+mj-lt"/>
                <a:ea typeface="Calibri"/>
                <a:cs typeface="Times New Roman" panose="02020603050405020304" pitchFamily="18" charset="0"/>
                <a:hlinkClick r:id="rId8"/>
              </a:rPr>
              <a:t>     https://vpr-ege.ru/oge/russkij-yazyk/335-itogovoe-sobesedovanie-2019-varianty</a:t>
            </a:r>
            <a:endParaRPr lang="ru-RU" dirty="0">
              <a:latin typeface="+mj-lt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+mj-lt"/>
                <a:ea typeface="Calibri"/>
                <a:cs typeface="Times New Roman" panose="02020603050405020304" pitchFamily="18" charset="0"/>
              </a:rPr>
              <a:t> </a:t>
            </a:r>
            <a:endParaRPr lang="ru-RU" dirty="0">
              <a:latin typeface="+mj-lt"/>
              <a:ea typeface="Calibri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57601" y="17495"/>
            <a:ext cx="91196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schemeClr val="accent5">
                    <a:lumMod val="50000"/>
                  </a:schemeClr>
                </a:solidFill>
              </a:rPr>
              <a:t>Т</a:t>
            </a:r>
            <a:r>
              <a:rPr lang="uk-UA" sz="4500" dirty="0" err="1">
                <a:solidFill>
                  <a:schemeClr val="accent5">
                    <a:lumMod val="50000"/>
                  </a:schemeClr>
                </a:solidFill>
              </a:rPr>
              <a:t>ренажер</a:t>
            </a:r>
            <a:r>
              <a:rPr lang="ru-RU" sz="4500" dirty="0">
                <a:solidFill>
                  <a:schemeClr val="accent5">
                    <a:lumMod val="50000"/>
                  </a:schemeClr>
                </a:solidFill>
              </a:rPr>
              <a:t>ы</a:t>
            </a:r>
            <a:r>
              <a:rPr lang="uk-UA" sz="4500" dirty="0">
                <a:solidFill>
                  <a:schemeClr val="accent5">
                    <a:lumMod val="50000"/>
                  </a:schemeClr>
                </a:solidFill>
              </a:rPr>
              <a:t> для </a:t>
            </a:r>
            <a:r>
              <a:rPr lang="uk-UA" sz="4500" dirty="0" err="1">
                <a:solidFill>
                  <a:schemeClr val="accent5">
                    <a:lumMod val="50000"/>
                  </a:schemeClr>
                </a:solidFill>
              </a:rPr>
              <a:t>выполнения</a:t>
            </a:r>
            <a:r>
              <a:rPr lang="uk-UA" sz="4500" dirty="0">
                <a:solidFill>
                  <a:schemeClr val="accent5">
                    <a:lumMod val="50000"/>
                  </a:schemeClr>
                </a:solidFill>
              </a:rPr>
              <a:t> заданий </a:t>
            </a:r>
          </a:p>
        </p:txBody>
      </p:sp>
      <p:sp>
        <p:nvSpPr>
          <p:cNvPr id="6" name="사각형: 둥근 모서리 2">
            <a:extLst>
              <a:ext uri="{FF2B5EF4-FFF2-40B4-BE49-F238E27FC236}">
                <a16:creationId xmlns:a16="http://schemas.microsoft.com/office/drawing/2014/main" id="{40D08C3F-657A-478B-814F-41750FDF9DF2}"/>
              </a:ext>
            </a:extLst>
          </p:cNvPr>
          <p:cNvSpPr/>
          <p:nvPr/>
        </p:nvSpPr>
        <p:spPr>
          <a:xfrm>
            <a:off x="11344854" y="127367"/>
            <a:ext cx="808467" cy="71535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0F7D19-DD02-4921-A345-A418DB2FE93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215" y="157779"/>
            <a:ext cx="709967" cy="70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0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IT Pitch de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1E8"/>
      </a:accent1>
      <a:accent2>
        <a:srgbClr val="367CFF"/>
      </a:accent2>
      <a:accent3>
        <a:srgbClr val="00369B"/>
      </a:accent3>
      <a:accent4>
        <a:srgbClr val="FA3585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4">
      <a:majorFont>
        <a:latin typeface="Oswald"/>
        <a:ea typeface=""/>
        <a:cs typeface=""/>
      </a:majorFont>
      <a:minorFont>
        <a:latin typeface="Oswald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2398</TotalTime>
  <Words>671</Words>
  <Application>Microsoft Office PowerPoint</Application>
  <PresentationFormat>Широкоэкранный</PresentationFormat>
  <Paragraphs>98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 Black</vt:lpstr>
      <vt:lpstr>Times New Roman</vt:lpstr>
      <vt:lpstr>Oswald</vt:lpstr>
      <vt:lpstr>Calibri</vt:lpstr>
      <vt:lpstr>Oswald Light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Ким Воронин</dc:creator>
  <cp:lastModifiedBy>Оксана</cp:lastModifiedBy>
  <cp:revision>307</cp:revision>
  <dcterms:created xsi:type="dcterms:W3CDTF">2021-03-13T09:42:31Z</dcterms:created>
  <dcterms:modified xsi:type="dcterms:W3CDTF">2024-01-23T13:19:32Z</dcterms:modified>
</cp:coreProperties>
</file>